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4" r:id="rId10"/>
    <p:sldId id="275" r:id="rId11"/>
    <p:sldId id="265" r:id="rId12"/>
    <p:sldId id="276" r:id="rId13"/>
    <p:sldId id="266" r:id="rId14"/>
    <p:sldId id="277" r:id="rId15"/>
    <p:sldId id="278" r:id="rId16"/>
    <p:sldId id="267" r:id="rId17"/>
    <p:sldId id="268" r:id="rId18"/>
    <p:sldId id="270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Bauhaus 93" panose="04030905020B02020C02" pitchFamily="82" charset="0"/>
      <p:regular r:id="rId22"/>
    </p:embeddedFont>
    <p:embeddedFont>
      <p:font typeface="Futura" panose="020B0604020202020204" charset="0"/>
      <p:regular r:id="rId23"/>
    </p:embeddedFont>
    <p:embeddedFont>
      <p:font typeface="Futura Medium" panose="020B0604020202020204" charset="0"/>
      <p:regular r:id="rId24"/>
    </p:embeddedFont>
    <p:embeddedFont>
      <p:font typeface="Saint Georg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2E92D-7D99-4FC4-906E-21410D7E99D5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BA6C-E73B-44EA-8E28-09ACF4DE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9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0BA6C-E73B-44EA-8E28-09ACF4DEE57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55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0BA6C-E73B-44EA-8E28-09ACF4DEE5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27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hyperlink" Target="mailto:22bcs14137@cuchd.in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sv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Relationship Id="rId1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svg"/><Relationship Id="rId4" Type="http://schemas.openxmlformats.org/officeDocument/2006/relationships/image" Target="../media/image15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sv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7760" y="1729601"/>
            <a:ext cx="8408992" cy="8229600"/>
          </a:xfrm>
          <a:custGeom>
            <a:avLst/>
            <a:gdLst/>
            <a:ahLst/>
            <a:cxnLst/>
            <a:rect l="l" t="t" r="r" b="b"/>
            <a:pathLst>
              <a:path w="8408992" h="8229600">
                <a:moveTo>
                  <a:pt x="0" y="0"/>
                </a:moveTo>
                <a:lnTo>
                  <a:pt x="8408992" y="0"/>
                </a:lnTo>
                <a:lnTo>
                  <a:pt x="84089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718" y="882847"/>
            <a:ext cx="8371282" cy="730585"/>
          </a:xfrm>
          <a:custGeom>
            <a:avLst/>
            <a:gdLst/>
            <a:ahLst/>
            <a:cxnLst/>
            <a:rect l="l" t="t" r="r" b="b"/>
            <a:pathLst>
              <a:path w="8371282" h="730585">
                <a:moveTo>
                  <a:pt x="0" y="0"/>
                </a:moveTo>
                <a:lnTo>
                  <a:pt x="8371282" y="0"/>
                </a:lnTo>
                <a:lnTo>
                  <a:pt x="8371282" y="730584"/>
                </a:lnTo>
                <a:lnTo>
                  <a:pt x="0" y="730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45043" y="2314331"/>
            <a:ext cx="255948" cy="2128269"/>
            <a:chOff x="0" y="0"/>
            <a:chExt cx="341264" cy="28376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1264" cy="34126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832143"/>
              <a:ext cx="341264" cy="34126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664285"/>
              <a:ext cx="341264" cy="34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2496428"/>
              <a:ext cx="341264" cy="34126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6665705" y="801334"/>
            <a:ext cx="812097" cy="812097"/>
          </a:xfrm>
          <a:custGeom>
            <a:avLst/>
            <a:gdLst/>
            <a:ahLst/>
            <a:cxnLst/>
            <a:rect l="l" t="t" r="r" b="b"/>
            <a:pathLst>
              <a:path w="812097" h="812097">
                <a:moveTo>
                  <a:pt x="0" y="0"/>
                </a:moveTo>
                <a:lnTo>
                  <a:pt x="812097" y="0"/>
                </a:lnTo>
                <a:lnTo>
                  <a:pt x="812097" y="812097"/>
                </a:lnTo>
                <a:lnTo>
                  <a:pt x="0" y="812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019852" y="1207382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20" name="TextBox 20"/>
          <p:cNvSpPr txBox="1"/>
          <p:nvPr/>
        </p:nvSpPr>
        <p:spPr>
          <a:xfrm>
            <a:off x="1346995" y="981852"/>
            <a:ext cx="661023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632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Infosys </a:t>
            </a:r>
            <a:r>
              <a:rPr lang="en-US" sz="2632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SpringBoard</a:t>
            </a:r>
            <a:r>
              <a:rPr lang="en-US" sz="2632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Internship 5.0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29E2B-D143-D1D0-1881-9465A159D57E}"/>
              </a:ext>
            </a:extLst>
          </p:cNvPr>
          <p:cNvSpPr txBox="1"/>
          <p:nvPr/>
        </p:nvSpPr>
        <p:spPr>
          <a:xfrm>
            <a:off x="359066" y="5124138"/>
            <a:ext cx="1455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uhaus 93" panose="04030905020B02020C02" pitchFamily="82" charset="0"/>
              </a:rPr>
              <a:t>AI-Driven Supply Chain Disruption Predictor and Inventory Optimization System (Lithium-Ion Battery)</a:t>
            </a:r>
            <a:endParaRPr lang="en-IN" sz="6000" dirty="0">
              <a:latin typeface="Bauhaus 93" panose="04030905020B02020C02" pitchFamily="8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3C4657-AF0A-4343-5BBE-EBA3D9CCB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32" y="2038809"/>
            <a:ext cx="4393165" cy="8786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F9A052-45D3-E57F-1154-645FCA1A0256}"/>
              </a:ext>
            </a:extLst>
          </p:cNvPr>
          <p:cNvSpPr txBox="1"/>
          <p:nvPr/>
        </p:nvSpPr>
        <p:spPr>
          <a:xfrm>
            <a:off x="10668000" y="8847220"/>
            <a:ext cx="8105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 Black" panose="020B0A04020102020204" pitchFamily="34" charset="0"/>
              </a:rPr>
              <a:t>Intern Name – Neeraj Jaiswal</a:t>
            </a:r>
          </a:p>
          <a:p>
            <a:pPr algn="l"/>
            <a:r>
              <a:rPr lang="en-US" sz="2000" b="0" i="0" dirty="0">
                <a:effectLst/>
                <a:latin typeface="Arial Black" panose="020B0A04020102020204" pitchFamily="34" charset="0"/>
              </a:rPr>
              <a:t>Email -  </a:t>
            </a:r>
            <a:r>
              <a:rPr lang="en-US" sz="2000" b="0" i="0" dirty="0">
                <a:effectLst/>
                <a:latin typeface="Arial Black" panose="020B0A040201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22bcs14137@cuchd.in</a:t>
            </a:r>
            <a:endParaRPr lang="en-US" sz="2000" b="0" i="0" dirty="0"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sz="2000" dirty="0">
                <a:latin typeface="Arial Black" panose="020B0A04020102020204" pitchFamily="34" charset="0"/>
              </a:rPr>
              <a:t>Internship duration- December 2024 – January 2025</a:t>
            </a:r>
            <a:endParaRPr lang="en-US" sz="2000" b="0" i="0" dirty="0">
              <a:effectLst/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51DE-2D35-AA9C-8BE0-EA8963CB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9717F3-BCEB-E71C-1DA3-5C0CE99BB972}"/>
              </a:ext>
            </a:extLst>
          </p:cNvPr>
          <p:cNvSpPr/>
          <p:nvPr/>
        </p:nvSpPr>
        <p:spPr>
          <a:xfrm rot="-5400000">
            <a:off x="419454" y="-8457846"/>
            <a:ext cx="17830091" cy="27355800"/>
          </a:xfrm>
          <a:custGeom>
            <a:avLst/>
            <a:gdLst/>
            <a:ahLst/>
            <a:cxnLst/>
            <a:rect l="l" t="t" r="r" b="b"/>
            <a:pathLst>
              <a:path w="11570830" h="15662714">
                <a:moveTo>
                  <a:pt x="0" y="0"/>
                </a:moveTo>
                <a:lnTo>
                  <a:pt x="11570830" y="0"/>
                </a:lnTo>
                <a:lnTo>
                  <a:pt x="11570830" y="15662714"/>
                </a:lnTo>
                <a:lnTo>
                  <a:pt x="0" y="1566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5E20635-D34E-0CC7-2736-A03F58A37A90}"/>
              </a:ext>
            </a:extLst>
          </p:cNvPr>
          <p:cNvGrpSpPr/>
          <p:nvPr/>
        </p:nvGrpSpPr>
        <p:grpSpPr>
          <a:xfrm>
            <a:off x="152400" y="266700"/>
            <a:ext cx="17983200" cy="9829800"/>
            <a:chOff x="0" y="0"/>
            <a:chExt cx="14366210" cy="82271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691E4D-36FD-19F7-D578-50FA60F2F0D9}"/>
                </a:ext>
              </a:extLst>
            </p:cNvPr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03430A0-020D-CB56-D5EE-815FAA543167}"/>
                </a:ext>
              </a:extLst>
            </p:cNvPr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BEA3318-7E42-3ED0-B03A-D9FB6C2D4836}"/>
                  </a:ext>
                </a:extLst>
              </p:cNvPr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2F8B844-9156-68BC-B24B-ACE0DDAE5A96}"/>
                  </a:ext>
                </a:extLst>
              </p:cNvPr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8C5621F-DDF1-F16A-9277-EF7E7C3A9A7E}"/>
              </a:ext>
            </a:extLst>
          </p:cNvPr>
          <p:cNvSpPr/>
          <p:nvPr/>
        </p:nvSpPr>
        <p:spPr>
          <a:xfrm>
            <a:off x="16916400" y="1790700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75">
            <a:extLst>
              <a:ext uri="{FF2B5EF4-FFF2-40B4-BE49-F238E27FC236}">
                <a16:creationId xmlns:a16="http://schemas.microsoft.com/office/drawing/2014/main" id="{4BC3ACD6-DDD2-871F-0B80-8545B44A0475}"/>
              </a:ext>
            </a:extLst>
          </p:cNvPr>
          <p:cNvSpPr txBox="1"/>
          <p:nvPr/>
        </p:nvSpPr>
        <p:spPr>
          <a:xfrm>
            <a:off x="-609600" y="1315539"/>
            <a:ext cx="11734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000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E1FE1-9F5F-91E6-9CA6-186CE89BA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3261308"/>
            <a:ext cx="6191369" cy="5193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B12E20-0C12-D838-7F43-71F6348D1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465" y="3312944"/>
            <a:ext cx="6191369" cy="5214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3C909-D963-F2C3-DE8D-861AD0F91E6A}"/>
              </a:ext>
            </a:extLst>
          </p:cNvPr>
          <p:cNvSpPr txBox="1"/>
          <p:nvPr/>
        </p:nvSpPr>
        <p:spPr>
          <a:xfrm>
            <a:off x="2980654" y="8537160"/>
            <a:ext cx="63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Automated Low Stock Email Alert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4EBD5-A131-6887-8590-77CC18276ED8}"/>
              </a:ext>
            </a:extLst>
          </p:cNvPr>
          <p:cNvSpPr txBox="1"/>
          <p:nvPr/>
        </p:nvSpPr>
        <p:spPr>
          <a:xfrm>
            <a:off x="11658600" y="8658776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Automated High Risk Email Alert</a:t>
            </a:r>
          </a:p>
        </p:txBody>
      </p:sp>
    </p:spTree>
    <p:extLst>
      <p:ext uri="{BB962C8B-B14F-4D97-AF65-F5344CB8AC3E}">
        <p14:creationId xmlns:p14="http://schemas.microsoft.com/office/powerpoint/2010/main" val="59034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44" y="4424992"/>
            <a:ext cx="18871487" cy="18729951"/>
          </a:xfrm>
          <a:custGeom>
            <a:avLst/>
            <a:gdLst/>
            <a:ahLst/>
            <a:cxnLst/>
            <a:rect l="l" t="t" r="r" b="b"/>
            <a:pathLst>
              <a:path w="18871487" h="18729951">
                <a:moveTo>
                  <a:pt x="0" y="0"/>
                </a:moveTo>
                <a:lnTo>
                  <a:pt x="18871488" y="0"/>
                </a:lnTo>
                <a:lnTo>
                  <a:pt x="18871488" y="18729951"/>
                </a:lnTo>
                <a:lnTo>
                  <a:pt x="0" y="1872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40" name="TextBox 40"/>
          <p:cNvSpPr txBox="1"/>
          <p:nvPr/>
        </p:nvSpPr>
        <p:spPr>
          <a:xfrm>
            <a:off x="5357774" y="1158923"/>
            <a:ext cx="9501225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B9A3E7-B45D-E876-2A2E-24819C4E7D58}"/>
              </a:ext>
            </a:extLst>
          </p:cNvPr>
          <p:cNvSpPr txBox="1"/>
          <p:nvPr/>
        </p:nvSpPr>
        <p:spPr>
          <a:xfrm>
            <a:off x="457200" y="2524538"/>
            <a:ext cx="9601200" cy="686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2. Inventory Management: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Track multiple battery products (LIB001, LIB002, LIB003).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stock updates.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or remove products.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Downloadable Inventory Table in CSV format.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Futura Medium" panose="020B0604020202020204" charset="0"/>
              </a:rPr>
              <a:t>Automated risk factor calculations</a:t>
            </a:r>
          </a:p>
          <a:p>
            <a:endParaRPr lang="en-IN" sz="2800" dirty="0">
              <a:latin typeface="Futura Medium" panose="020B0604020202020204" charset="0"/>
            </a:endParaRPr>
          </a:p>
          <a:p>
            <a:r>
              <a:rPr lang="en-IN" sz="2800" b="1" dirty="0">
                <a:latin typeface="Futura Medium" panose="020B0604020202020204" charset="0"/>
                <a:ea typeface="Times New Roman" panose="02020603050405020304" pitchFamily="18" charset="0"/>
              </a:rPr>
              <a:t>3. </a:t>
            </a:r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Comprehensive Logging System: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Damage Log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Track product damages with reasons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 Delays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Monitor shipping delays and reasons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 Log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Record and track sales transactions</a:t>
            </a:r>
          </a:p>
          <a:p>
            <a:r>
              <a:rPr lang="en-IN" sz="2800" dirty="0">
                <a:latin typeface="Futura Medium" panose="020B0604020202020204" charset="0"/>
              </a:rPr>
              <a:t>Add or remove logs and delay data with reason included and even downloadable tables in CSV format.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96E9ABA-EAB4-B054-D51E-3A7781BC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96" y="2843099"/>
            <a:ext cx="7674504" cy="599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1664EDC-3381-ED23-874D-8E1EA63306E2}"/>
              </a:ext>
            </a:extLst>
          </p:cNvPr>
          <p:cNvSpPr txBox="1"/>
          <p:nvPr/>
        </p:nvSpPr>
        <p:spPr>
          <a:xfrm>
            <a:off x="12420600" y="891682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Inventory Management Dashboard</a:t>
            </a:r>
          </a:p>
        </p:txBody>
      </p:sp>
      <p:sp>
        <p:nvSpPr>
          <p:cNvPr id="48" name="Freeform 18">
            <a:extLst>
              <a:ext uri="{FF2B5EF4-FFF2-40B4-BE49-F238E27FC236}">
                <a16:creationId xmlns:a16="http://schemas.microsoft.com/office/drawing/2014/main" id="{E5A0AF02-2809-E5A7-115B-352CCF9C0F0A}"/>
              </a:ext>
            </a:extLst>
          </p:cNvPr>
          <p:cNvSpPr/>
          <p:nvPr/>
        </p:nvSpPr>
        <p:spPr>
          <a:xfrm>
            <a:off x="15191407" y="1556675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650D-1C66-7219-ACC6-09422ECB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395F34-0598-310B-C1EE-9F3DA2D1E6EE}"/>
              </a:ext>
            </a:extLst>
          </p:cNvPr>
          <p:cNvSpPr/>
          <p:nvPr/>
        </p:nvSpPr>
        <p:spPr>
          <a:xfrm rot="-5400000">
            <a:off x="419454" y="-8457846"/>
            <a:ext cx="17830091" cy="27355800"/>
          </a:xfrm>
          <a:custGeom>
            <a:avLst/>
            <a:gdLst/>
            <a:ahLst/>
            <a:cxnLst/>
            <a:rect l="l" t="t" r="r" b="b"/>
            <a:pathLst>
              <a:path w="11570830" h="15662714">
                <a:moveTo>
                  <a:pt x="0" y="0"/>
                </a:moveTo>
                <a:lnTo>
                  <a:pt x="11570830" y="0"/>
                </a:lnTo>
                <a:lnTo>
                  <a:pt x="11570830" y="15662714"/>
                </a:lnTo>
                <a:lnTo>
                  <a:pt x="0" y="1566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B19A8A1-7A28-6C26-E2B0-4B103F958DC9}"/>
              </a:ext>
            </a:extLst>
          </p:cNvPr>
          <p:cNvGrpSpPr/>
          <p:nvPr/>
        </p:nvGrpSpPr>
        <p:grpSpPr>
          <a:xfrm>
            <a:off x="152400" y="266700"/>
            <a:ext cx="17983200" cy="9829800"/>
            <a:chOff x="0" y="0"/>
            <a:chExt cx="14366210" cy="82271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291DDD0-0852-9985-CFA3-472A35CE585C}"/>
                </a:ext>
              </a:extLst>
            </p:cNvPr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557AFDB-9E0F-E858-5B7B-5042E0F81C77}"/>
                </a:ext>
              </a:extLst>
            </p:cNvPr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0546CF1-DDF7-8E85-3115-78C8909CFD14}"/>
                  </a:ext>
                </a:extLst>
              </p:cNvPr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E3C1816-1AF4-AD42-4EF8-7599A5B5227B}"/>
                  </a:ext>
                </a:extLst>
              </p:cNvPr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F5A3376-B40E-075C-778D-C77EB72F7009}"/>
              </a:ext>
            </a:extLst>
          </p:cNvPr>
          <p:cNvSpPr/>
          <p:nvPr/>
        </p:nvSpPr>
        <p:spPr>
          <a:xfrm>
            <a:off x="16916400" y="1790700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07576-CE52-41A9-25A0-2EF08362E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94849"/>
            <a:ext cx="5519982" cy="512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75">
            <a:extLst>
              <a:ext uri="{FF2B5EF4-FFF2-40B4-BE49-F238E27FC236}">
                <a16:creationId xmlns:a16="http://schemas.microsoft.com/office/drawing/2014/main" id="{FC77BC84-E7B2-6963-660F-C51740956FA2}"/>
              </a:ext>
            </a:extLst>
          </p:cNvPr>
          <p:cNvSpPr txBox="1"/>
          <p:nvPr/>
        </p:nvSpPr>
        <p:spPr>
          <a:xfrm>
            <a:off x="-609600" y="1315539"/>
            <a:ext cx="11734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000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C9EA-CD42-8676-B5F9-B7B7BD3C7B9B}"/>
              </a:ext>
            </a:extLst>
          </p:cNvPr>
          <p:cNvSpPr txBox="1"/>
          <p:nvPr/>
        </p:nvSpPr>
        <p:spPr>
          <a:xfrm>
            <a:off x="1964318" y="8025233"/>
            <a:ext cx="250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Damage logs Dashboard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32E6F0-C04A-DD79-8CC5-6C58AEA6D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94489"/>
            <a:ext cx="5334000" cy="512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A9F009-A8A5-C453-C0A5-3E28AEEBB0EA}"/>
              </a:ext>
            </a:extLst>
          </p:cNvPr>
          <p:cNvSpPr txBox="1"/>
          <p:nvPr/>
        </p:nvSpPr>
        <p:spPr>
          <a:xfrm>
            <a:off x="7734299" y="802451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Transport Delays Dashboard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90CA57-396E-02EE-AF2E-4D0F9D5CE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465" y="2794489"/>
            <a:ext cx="5121272" cy="50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7C00AA-8D17-08A0-0444-27A6B08CE64F}"/>
              </a:ext>
            </a:extLst>
          </p:cNvPr>
          <p:cNvSpPr txBox="1"/>
          <p:nvPr/>
        </p:nvSpPr>
        <p:spPr>
          <a:xfrm>
            <a:off x="14246761" y="802451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Sales Logs Dashboard</a:t>
            </a:r>
          </a:p>
        </p:txBody>
      </p:sp>
    </p:spTree>
    <p:extLst>
      <p:ext uri="{BB962C8B-B14F-4D97-AF65-F5344CB8AC3E}">
        <p14:creationId xmlns:p14="http://schemas.microsoft.com/office/powerpoint/2010/main" val="148330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1231">
            <a:off x="7291609" y="2486837"/>
            <a:ext cx="14538272" cy="15026638"/>
          </a:xfrm>
          <a:custGeom>
            <a:avLst/>
            <a:gdLst/>
            <a:ahLst/>
            <a:cxnLst/>
            <a:rect l="l" t="t" r="r" b="b"/>
            <a:pathLst>
              <a:path w="14538272" h="15026638">
                <a:moveTo>
                  <a:pt x="0" y="0"/>
                </a:moveTo>
                <a:lnTo>
                  <a:pt x="14538272" y="0"/>
                </a:lnTo>
                <a:lnTo>
                  <a:pt x="14538272" y="15026638"/>
                </a:lnTo>
                <a:lnTo>
                  <a:pt x="0" y="1502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5120467" y="1158923"/>
            <a:ext cx="9440278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909057" y="1574286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E3B591-CBFE-C5FA-B512-15680846BD74}"/>
              </a:ext>
            </a:extLst>
          </p:cNvPr>
          <p:cNvSpPr txBox="1"/>
          <p:nvPr/>
        </p:nvSpPr>
        <p:spPr>
          <a:xfrm>
            <a:off x="457200" y="2524538"/>
            <a:ext cx="10287000" cy="633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2. </a:t>
            </a:r>
            <a:r>
              <a:rPr lang="en-US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News Analysis and Sentiment Tracking</a:t>
            </a:r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news fetching and analysis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Sentiment analysis of news articles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Risk analysis using </a:t>
            </a:r>
            <a:r>
              <a:rPr lang="en-IN" sz="2800" kern="100" dirty="0" err="1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Downloadable JSON reports.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Futura Medium" panose="020B0604020202020204" charset="0"/>
              </a:rPr>
              <a:t>Automatic risk factor updates based on news sentiment.</a:t>
            </a:r>
          </a:p>
          <a:p>
            <a:endParaRPr lang="en-IN" sz="2800" dirty="0">
              <a:latin typeface="Futura Medium" panose="020B0604020202020204" charset="0"/>
            </a:endParaRPr>
          </a:p>
          <a:p>
            <a:r>
              <a:rPr lang="en-IN" sz="2800" b="1" dirty="0">
                <a:latin typeface="Futura Medium" panose="020B0604020202020204" charset="0"/>
                <a:ea typeface="Times New Roman" panose="02020603050405020304" pitchFamily="18" charset="0"/>
              </a:rPr>
              <a:t>3. AI powered Chat Interface</a:t>
            </a:r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chat with </a:t>
            </a:r>
            <a:r>
              <a:rPr lang="en-IN" sz="2800" kern="100" dirty="0" err="1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Context-aware responses incorporating having knowledge of current inventory status, recent news analysis, Historical data.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Natural language queries about inventory and risks.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A700A6-4740-4232-2139-8B10A0C99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07" y="2633883"/>
            <a:ext cx="7547312" cy="6546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5CA363-8798-70B8-7035-081C3D3FD6B4}"/>
              </a:ext>
            </a:extLst>
          </p:cNvPr>
          <p:cNvSpPr txBox="1"/>
          <p:nvPr/>
        </p:nvSpPr>
        <p:spPr>
          <a:xfrm>
            <a:off x="12926537" y="924224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News Analysis Dashboard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AB19-FD1E-8382-5A95-5D8BD1F0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355B63D-6760-773A-D904-860D933661F0}"/>
              </a:ext>
            </a:extLst>
          </p:cNvPr>
          <p:cNvSpPr/>
          <p:nvPr/>
        </p:nvSpPr>
        <p:spPr>
          <a:xfrm rot="764506">
            <a:off x="-15383761" y="-5189845"/>
            <a:ext cx="43272095" cy="13988950"/>
          </a:xfrm>
          <a:custGeom>
            <a:avLst/>
            <a:gdLst/>
            <a:ahLst/>
            <a:cxnLst/>
            <a:rect l="l" t="t" r="r" b="b"/>
            <a:pathLst>
              <a:path w="12887321" h="13988950">
                <a:moveTo>
                  <a:pt x="0" y="0"/>
                </a:moveTo>
                <a:lnTo>
                  <a:pt x="12887321" y="0"/>
                </a:lnTo>
                <a:lnTo>
                  <a:pt x="12887321" y="13988950"/>
                </a:lnTo>
                <a:lnTo>
                  <a:pt x="0" y="1398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AD75C7E-F3E5-7294-3E9F-2993DC2106E7}"/>
              </a:ext>
            </a:extLst>
          </p:cNvPr>
          <p:cNvGrpSpPr/>
          <p:nvPr/>
        </p:nvGrpSpPr>
        <p:grpSpPr>
          <a:xfrm>
            <a:off x="152400" y="266700"/>
            <a:ext cx="17983200" cy="9829800"/>
            <a:chOff x="0" y="0"/>
            <a:chExt cx="14366210" cy="82271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DE23A1-FA0D-0A7C-0506-1CBF3F23D122}"/>
                </a:ext>
              </a:extLst>
            </p:cNvPr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C0F6464-100A-4A3D-67E9-122C9DDBC803}"/>
                </a:ext>
              </a:extLst>
            </p:cNvPr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9794BE-6636-AD04-A457-4750EE9E7B07}"/>
                  </a:ext>
                </a:extLst>
              </p:cNvPr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53B85C7-E568-9A57-56B1-07147ACED7A2}"/>
                  </a:ext>
                </a:extLst>
              </p:cNvPr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06390-319C-E6FC-A9BF-08E781607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08" y="2824956"/>
            <a:ext cx="5877292" cy="5081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A151A-D205-2E7E-7B8B-63B89C182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8" y="2794489"/>
            <a:ext cx="5761164" cy="50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reeform 11">
            <a:extLst>
              <a:ext uri="{FF2B5EF4-FFF2-40B4-BE49-F238E27FC236}">
                <a16:creationId xmlns:a16="http://schemas.microsoft.com/office/drawing/2014/main" id="{5B4F9108-38A7-4E1B-B6D6-8BB86F7227FC}"/>
              </a:ext>
            </a:extLst>
          </p:cNvPr>
          <p:cNvSpPr/>
          <p:nvPr/>
        </p:nvSpPr>
        <p:spPr>
          <a:xfrm>
            <a:off x="16916400" y="1790700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75">
            <a:extLst>
              <a:ext uri="{FF2B5EF4-FFF2-40B4-BE49-F238E27FC236}">
                <a16:creationId xmlns:a16="http://schemas.microsoft.com/office/drawing/2014/main" id="{06FFC74B-63C6-C432-7644-06F100B3CFE4}"/>
              </a:ext>
            </a:extLst>
          </p:cNvPr>
          <p:cNvSpPr txBox="1"/>
          <p:nvPr/>
        </p:nvSpPr>
        <p:spPr>
          <a:xfrm>
            <a:off x="-609600" y="1315539"/>
            <a:ext cx="11734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000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9C99A-121C-F72A-B05F-CB0C2E1FEA00}"/>
              </a:ext>
            </a:extLst>
          </p:cNvPr>
          <p:cNvSpPr txBox="1"/>
          <p:nvPr/>
        </p:nvSpPr>
        <p:spPr>
          <a:xfrm>
            <a:off x="1185984" y="7968506"/>
            <a:ext cx="508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News analysis done and risk factors updated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CE1969-63E4-4A5C-1DA4-FA936D3CE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851" y="2794489"/>
            <a:ext cx="5496098" cy="50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45754-9B0D-AEBF-7EFB-C786C4CEDA37}"/>
              </a:ext>
            </a:extLst>
          </p:cNvPr>
          <p:cNvSpPr txBox="1"/>
          <p:nvPr/>
        </p:nvSpPr>
        <p:spPr>
          <a:xfrm>
            <a:off x="7495928" y="8024513"/>
            <a:ext cx="41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highlight>
                  <a:srgbClr val="000000"/>
                </a:highlight>
              </a:rPr>
              <a:t>LLaMA</a:t>
            </a:r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 Chat with full context awareness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4738C-A52A-C8CB-C289-BF31CCCBC67A}"/>
              </a:ext>
            </a:extLst>
          </p:cNvPr>
          <p:cNvSpPr txBox="1"/>
          <p:nvPr/>
        </p:nvSpPr>
        <p:spPr>
          <a:xfrm>
            <a:off x="12453852" y="8024513"/>
            <a:ext cx="549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Clear Chat option and Model recommendation for current inventory</a:t>
            </a:r>
          </a:p>
        </p:txBody>
      </p:sp>
    </p:spTree>
    <p:extLst>
      <p:ext uri="{BB962C8B-B14F-4D97-AF65-F5344CB8AC3E}">
        <p14:creationId xmlns:p14="http://schemas.microsoft.com/office/powerpoint/2010/main" val="355036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FA0C7-10DD-D7B0-4988-C00D2CEC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8F53F9-098B-08ED-E1C0-054E334A4443}"/>
              </a:ext>
            </a:extLst>
          </p:cNvPr>
          <p:cNvSpPr/>
          <p:nvPr/>
        </p:nvSpPr>
        <p:spPr>
          <a:xfrm>
            <a:off x="-291744" y="4424992"/>
            <a:ext cx="18871487" cy="18729951"/>
          </a:xfrm>
          <a:custGeom>
            <a:avLst/>
            <a:gdLst/>
            <a:ahLst/>
            <a:cxnLst/>
            <a:rect l="l" t="t" r="r" b="b"/>
            <a:pathLst>
              <a:path w="18871487" h="18729951">
                <a:moveTo>
                  <a:pt x="0" y="0"/>
                </a:moveTo>
                <a:lnTo>
                  <a:pt x="18871488" y="0"/>
                </a:lnTo>
                <a:lnTo>
                  <a:pt x="18871488" y="18729951"/>
                </a:lnTo>
                <a:lnTo>
                  <a:pt x="0" y="1872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172CEC0-0A95-1150-AD52-DF09EA3AADA6}"/>
              </a:ext>
            </a:extLst>
          </p:cNvPr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3585F3-46A5-82C6-0EEC-1405D87CE386}"/>
                </a:ext>
              </a:extLst>
            </p:cNvPr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9FD4FAB-2CE7-31B8-2D98-37DAEFC2B220}"/>
                </a:ext>
              </a:extLst>
            </p:cNvPr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39803A00-8A24-EC5F-97B0-AE950C0F12DF}"/>
              </a:ext>
            </a:extLst>
          </p:cNvPr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E4E0522-09F7-EADC-5CC5-7B76C11E15EF}"/>
              </a:ext>
            </a:extLst>
          </p:cNvPr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9CAE031D-C9D9-BCB3-66F0-52DB267ABBE4}"/>
                </a:ext>
              </a:extLst>
            </p:cNvPr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F71902E-B518-9963-8DD8-61E4F8E4B82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B855C4D-E130-71B2-8708-7CEB04E63FF3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3D23B88F-7DBE-A9F5-168D-5085968230E4}"/>
                </a:ext>
              </a:extLst>
            </p:cNvPr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022B464-6F4C-9A3C-585F-2B0DD801894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99241D9A-CA6D-264F-04B3-AE4D1AFD2558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9808B4BB-E636-8417-660D-8AE07686C545}"/>
                </a:ext>
              </a:extLst>
            </p:cNvPr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D4A6CD-5114-1F23-953C-457D08F22E7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DA67FCDC-B3DC-7E06-B6F9-6AC2923FF553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DEB961F2-EC27-DBBD-E46B-CC4741AB9A4F}"/>
              </a:ext>
            </a:extLst>
          </p:cNvPr>
          <p:cNvSpPr txBox="1"/>
          <p:nvPr/>
        </p:nvSpPr>
        <p:spPr>
          <a:xfrm>
            <a:off x="5357774" y="1158923"/>
            <a:ext cx="9501225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20709A-B279-E8FF-9F79-DBDAC8B3DFF9}"/>
              </a:ext>
            </a:extLst>
          </p:cNvPr>
          <p:cNvSpPr txBox="1"/>
          <p:nvPr/>
        </p:nvSpPr>
        <p:spPr>
          <a:xfrm>
            <a:off x="457200" y="2524538"/>
            <a:ext cx="9601200" cy="686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2. Inventory Management: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Track multiple battery products (LIB001, LIB002, LIB003).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stock updates.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or remove products.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kern="100" dirty="0"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Downloadable Inventory Table in CSV format.</a:t>
            </a:r>
            <a:endParaRPr lang="en-IN" sz="2800" kern="100" dirty="0">
              <a:effectLst/>
              <a:latin typeface="Futura Medium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Futura Medium" panose="020B0604020202020204" charset="0"/>
              </a:rPr>
              <a:t>Automated risk factor calculations</a:t>
            </a:r>
          </a:p>
          <a:p>
            <a:endParaRPr lang="en-IN" sz="2800" dirty="0">
              <a:latin typeface="Futura Medium" panose="020B0604020202020204" charset="0"/>
            </a:endParaRPr>
          </a:p>
          <a:p>
            <a:r>
              <a:rPr lang="en-IN" sz="2800" b="1" dirty="0">
                <a:latin typeface="Futura Medium" panose="020B0604020202020204" charset="0"/>
                <a:ea typeface="Times New Roman" panose="02020603050405020304" pitchFamily="18" charset="0"/>
              </a:rPr>
              <a:t>3. </a:t>
            </a:r>
            <a:r>
              <a:rPr lang="en-IN" sz="28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Comprehensive Logging System:</a:t>
            </a:r>
            <a:endParaRPr lang="en-IN" sz="2800" b="1" dirty="0">
              <a:effectLst/>
              <a:latin typeface="Futura Medium" panose="020B0604020202020204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Damage Log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Track product damages with reasons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 Delays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Monitor shipping delays and reasons</a:t>
            </a: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 Log</a:t>
            </a:r>
            <a:r>
              <a:rPr lang="en-IN" sz="28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Record and track sales transactions</a:t>
            </a:r>
          </a:p>
          <a:p>
            <a:r>
              <a:rPr lang="en-IN" sz="2800" dirty="0">
                <a:latin typeface="Futura Medium" panose="020B0604020202020204" charset="0"/>
              </a:rPr>
              <a:t>Add or remove logs and delay data with reason included and even downloadable tables in CSV format.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AAEFC-A9AA-74C0-32E3-AE58E38ED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96" y="2843099"/>
            <a:ext cx="7674504" cy="599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1CA0750-F3C6-3A2E-C7C2-63DA39239142}"/>
              </a:ext>
            </a:extLst>
          </p:cNvPr>
          <p:cNvSpPr txBox="1"/>
          <p:nvPr/>
        </p:nvSpPr>
        <p:spPr>
          <a:xfrm>
            <a:off x="12420600" y="891682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Inventory Management Dashboard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9F8D79BA-6350-0916-DA49-2B1264F66F9D}"/>
              </a:ext>
            </a:extLst>
          </p:cNvPr>
          <p:cNvSpPr/>
          <p:nvPr/>
        </p:nvSpPr>
        <p:spPr>
          <a:xfrm>
            <a:off x="15191407" y="1601622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40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69885" y="-3079481"/>
            <a:ext cx="12887321" cy="13988950"/>
          </a:xfrm>
          <a:custGeom>
            <a:avLst/>
            <a:gdLst/>
            <a:ahLst/>
            <a:cxnLst/>
            <a:rect l="l" t="t" r="r" b="b"/>
            <a:pathLst>
              <a:path w="12887321" h="13988950">
                <a:moveTo>
                  <a:pt x="0" y="0"/>
                </a:moveTo>
                <a:lnTo>
                  <a:pt x="12887321" y="0"/>
                </a:lnTo>
                <a:lnTo>
                  <a:pt x="12887321" y="13988950"/>
                </a:lnTo>
                <a:lnTo>
                  <a:pt x="0" y="1398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2400" y="342900"/>
            <a:ext cx="17983200" cy="9753600"/>
            <a:chOff x="0" y="0"/>
            <a:chExt cx="14366210" cy="8227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6840200" y="1805861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5240" y="1471580"/>
            <a:ext cx="480896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AEE22-C79A-FA9C-ED7D-772B57BF8A58}"/>
              </a:ext>
            </a:extLst>
          </p:cNvPr>
          <p:cNvSpPr txBox="1"/>
          <p:nvPr/>
        </p:nvSpPr>
        <p:spPr>
          <a:xfrm>
            <a:off x="381000" y="2790354"/>
            <a:ext cx="17145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Futura Medium" panose="020B0604020202020204" charset="0"/>
              </a:rPr>
              <a:t>The AI-Powered Supply Chain Risk Management System represents a significant advancement in supply chain management for the lithium-ion battery industry. Through the integration of real-time monitoring, AI-driven analysis, and automated risk assessment, the system successfully addresses critical challenges in supply chain management. Key achievements include:</a:t>
            </a:r>
          </a:p>
          <a:p>
            <a:pPr algn="just"/>
            <a:endParaRPr lang="en-US" sz="3200" dirty="0">
              <a:latin typeface="Futura Medium" panose="020B0604020202020204" charset="0"/>
            </a:endParaRPr>
          </a:p>
          <a:p>
            <a:pPr algn="just"/>
            <a:r>
              <a:rPr lang="en-US" sz="3200" dirty="0">
                <a:latin typeface="Futura Medium" panose="020B0604020202020204" charset="0"/>
              </a:rPr>
              <a:t>1. Development of a comprehensive risk assessment framework combining inventory metrics and market sentiment</a:t>
            </a:r>
          </a:p>
          <a:p>
            <a:pPr algn="just"/>
            <a:r>
              <a:rPr lang="en-US" sz="3200" dirty="0">
                <a:latin typeface="Futura Medium" panose="020B0604020202020204" charset="0"/>
              </a:rPr>
              <a:t>2. Implementation of real-time monitoring with automated email alerts for critical situations</a:t>
            </a:r>
          </a:p>
          <a:p>
            <a:pPr algn="just"/>
            <a:r>
              <a:rPr lang="en-US" sz="3200" dirty="0">
                <a:latin typeface="Futura Medium" panose="020B0604020202020204" charset="0"/>
              </a:rPr>
              <a:t>3. Integration of </a:t>
            </a:r>
            <a:r>
              <a:rPr lang="en-US" sz="3200" dirty="0" err="1">
                <a:latin typeface="Futura Medium" panose="020B0604020202020204" charset="0"/>
              </a:rPr>
              <a:t>LLaMA</a:t>
            </a:r>
            <a:r>
              <a:rPr lang="en-US" sz="3200" dirty="0">
                <a:latin typeface="Futura Medium" panose="020B0604020202020204" charset="0"/>
              </a:rPr>
              <a:t> model for advanced news analysis and risk prediction</a:t>
            </a:r>
          </a:p>
          <a:p>
            <a:pPr algn="just"/>
            <a:r>
              <a:rPr lang="en-US" sz="3200" dirty="0">
                <a:latin typeface="Futura Medium" panose="020B0604020202020204" charset="0"/>
              </a:rPr>
              <a:t>4. Creation of an intuitive </a:t>
            </a:r>
            <a:r>
              <a:rPr lang="en-US" sz="3200" dirty="0" err="1">
                <a:latin typeface="Futura Medium" panose="020B0604020202020204" charset="0"/>
              </a:rPr>
              <a:t>Streamlit</a:t>
            </a:r>
            <a:r>
              <a:rPr lang="en-US" sz="3200" dirty="0">
                <a:latin typeface="Futura Medium" panose="020B0604020202020204" charset="0"/>
              </a:rPr>
              <a:t> dashboard for effective visualization and control</a:t>
            </a:r>
          </a:p>
          <a:p>
            <a:pPr algn="just"/>
            <a:r>
              <a:rPr lang="en-US" sz="3200" dirty="0">
                <a:latin typeface="Futura Medium" panose="020B0604020202020204" charset="0"/>
              </a:rPr>
              <a:t>5. Establishment of a robust database system for efficient data management and historical analysis</a:t>
            </a:r>
          </a:p>
          <a:p>
            <a:pPr algn="just"/>
            <a:endParaRPr lang="en-US" sz="3200" dirty="0">
              <a:latin typeface="Futura Medium" panose="020B0604020202020204" charset="0"/>
            </a:endParaRPr>
          </a:p>
          <a:p>
            <a:pPr algn="just"/>
            <a:r>
              <a:rPr lang="en-US" sz="3200" dirty="0">
                <a:latin typeface="Futura Medium" panose="020B0604020202020204" charset="0"/>
              </a:rPr>
              <a:t>The project demonstrates the potential of AI and automation in transforming traditional supply chain management into a proactive, data-driven decision-making process.</a:t>
            </a:r>
            <a:endParaRPr lang="en-IN" sz="3200" dirty="0">
              <a:latin typeface="Futura Medium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044602" y="-4979755"/>
            <a:ext cx="11634213" cy="11634213"/>
          </a:xfrm>
          <a:custGeom>
            <a:avLst/>
            <a:gdLst/>
            <a:ahLst/>
            <a:cxnLst/>
            <a:rect l="l" t="t" r="r" b="b"/>
            <a:pathLst>
              <a:path w="11634213" h="11634213">
                <a:moveTo>
                  <a:pt x="0" y="0"/>
                </a:moveTo>
                <a:lnTo>
                  <a:pt x="11634213" y="0"/>
                </a:lnTo>
                <a:lnTo>
                  <a:pt x="11634213" y="11634213"/>
                </a:lnTo>
                <a:lnTo>
                  <a:pt x="0" y="11634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52401" y="2699489"/>
            <a:ext cx="17754600" cy="7390289"/>
            <a:chOff x="0" y="0"/>
            <a:chExt cx="2564930" cy="16978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4930" cy="1697896"/>
            </a:xfrm>
            <a:custGeom>
              <a:avLst/>
              <a:gdLst/>
              <a:ahLst/>
              <a:cxnLst/>
              <a:rect l="l" t="t" r="r" b="b"/>
              <a:pathLst>
                <a:path w="2564930" h="1697896">
                  <a:moveTo>
                    <a:pt x="0" y="0"/>
                  </a:moveTo>
                  <a:lnTo>
                    <a:pt x="2564930" y="0"/>
                  </a:lnTo>
                  <a:lnTo>
                    <a:pt x="2564930" y="1697896"/>
                  </a:lnTo>
                  <a:lnTo>
                    <a:pt x="0" y="1697896"/>
                  </a:ln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0"/>
              <a:ext cx="2564930" cy="188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5120467" y="1158923"/>
            <a:ext cx="9440278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Future scope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52402" y="3467100"/>
            <a:ext cx="17754600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 rot="5400000">
            <a:off x="16854707" y="2385793"/>
            <a:ext cx="255948" cy="1504162"/>
            <a:chOff x="0" y="0"/>
            <a:chExt cx="341264" cy="200555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41264" cy="34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832143"/>
              <a:ext cx="341264" cy="341264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1664285"/>
              <a:ext cx="341264" cy="341264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662865F-858D-4D9C-50E4-F684537BE2F5}"/>
              </a:ext>
            </a:extLst>
          </p:cNvPr>
          <p:cNvSpPr txBox="1"/>
          <p:nvPr/>
        </p:nvSpPr>
        <p:spPr>
          <a:xfrm>
            <a:off x="290067" y="3558213"/>
            <a:ext cx="512913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Futura Medium" panose="020B0604020202020204" charset="0"/>
              </a:rPr>
              <a:t>1. MERN Stack Migration:</a:t>
            </a:r>
          </a:p>
          <a:p>
            <a:r>
              <a:rPr lang="en-IN" sz="2400" dirty="0">
                <a:latin typeface="Futura Medium" panose="020B0604020202020204" charset="0"/>
              </a:rPr>
              <a:t>   • React Frontend:</a:t>
            </a:r>
          </a:p>
          <a:p>
            <a:r>
              <a:rPr lang="en-IN" sz="2400" dirty="0">
                <a:latin typeface="Futura Medium" panose="020B0604020202020204" charset="0"/>
              </a:rPr>
              <a:t>     - Interactive dashboards.</a:t>
            </a:r>
          </a:p>
          <a:p>
            <a:r>
              <a:rPr lang="en-IN" sz="2400" dirty="0">
                <a:latin typeface="Futura Medium" panose="020B0604020202020204" charset="0"/>
              </a:rPr>
              <a:t>     - Mobile-responsive design.</a:t>
            </a:r>
          </a:p>
          <a:p>
            <a:r>
              <a:rPr lang="en-IN" sz="2400" dirty="0">
                <a:latin typeface="Futura Medium" panose="020B0604020202020204" charset="0"/>
              </a:rPr>
              <a:t>     - Role-based user interfaces.</a:t>
            </a:r>
          </a:p>
          <a:p>
            <a:r>
              <a:rPr lang="en-IN" sz="2400" dirty="0">
                <a:latin typeface="Futura Medium" panose="020B0604020202020204" charset="0"/>
              </a:rPr>
              <a:t>   </a:t>
            </a:r>
          </a:p>
          <a:p>
            <a:r>
              <a:rPr lang="en-IN" sz="2400" dirty="0">
                <a:latin typeface="Futura Medium" panose="020B0604020202020204" charset="0"/>
              </a:rPr>
              <a:t>   • Node.js &amp; Express Backend:</a:t>
            </a:r>
          </a:p>
          <a:p>
            <a:r>
              <a:rPr lang="en-IN" sz="2400" dirty="0">
                <a:latin typeface="Futura Medium" panose="020B0604020202020204" charset="0"/>
              </a:rPr>
              <a:t>     - RESTful API architecture.</a:t>
            </a:r>
          </a:p>
          <a:p>
            <a:r>
              <a:rPr lang="en-IN" sz="2400" dirty="0">
                <a:latin typeface="Futura Medium" panose="020B0604020202020204" charset="0"/>
              </a:rPr>
              <a:t>     - Real-time WebSocket updates.</a:t>
            </a:r>
          </a:p>
          <a:p>
            <a:r>
              <a:rPr lang="en-IN" sz="2400" dirty="0">
                <a:latin typeface="Futura Medium" panose="020B0604020202020204" charset="0"/>
              </a:rPr>
              <a:t>     - Robust authentication system.</a:t>
            </a:r>
          </a:p>
          <a:p>
            <a:r>
              <a:rPr lang="en-IN" sz="2400" dirty="0">
                <a:latin typeface="Futura Medium" panose="020B0604020202020204" charset="0"/>
              </a:rPr>
              <a:t>   </a:t>
            </a:r>
          </a:p>
          <a:p>
            <a:r>
              <a:rPr lang="en-IN" sz="2400" dirty="0">
                <a:latin typeface="Futura Medium" panose="020B0604020202020204" charset="0"/>
              </a:rPr>
              <a:t>   • MongoDB Database:</a:t>
            </a:r>
          </a:p>
          <a:p>
            <a:r>
              <a:rPr lang="en-IN" sz="2400" dirty="0">
                <a:latin typeface="Futura Medium" panose="020B0604020202020204" charset="0"/>
              </a:rPr>
              <a:t>     - Improved scalability.</a:t>
            </a:r>
          </a:p>
          <a:p>
            <a:r>
              <a:rPr lang="en-IN" sz="2400" dirty="0">
                <a:latin typeface="Futura Medium" panose="020B0604020202020204" charset="0"/>
              </a:rPr>
              <a:t>     - Enhanced data aggregation.</a:t>
            </a:r>
          </a:p>
          <a:p>
            <a:r>
              <a:rPr lang="en-IN" sz="2400" dirty="0">
                <a:latin typeface="Futura Medium" panose="020B0604020202020204" charset="0"/>
              </a:rPr>
              <a:t>     - Real-time data handling.</a:t>
            </a:r>
          </a:p>
          <a:p>
            <a:endParaRPr lang="en-IN" sz="2400" dirty="0">
              <a:latin typeface="Futura Medium" panose="020B0604020202020204" charset="0"/>
            </a:endParaRPr>
          </a:p>
          <a:p>
            <a:endParaRPr lang="en-IN" sz="2400" dirty="0">
              <a:latin typeface="Futura Medium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D0DAA1-9752-8A5F-9B3A-829400C19E31}"/>
              </a:ext>
            </a:extLst>
          </p:cNvPr>
          <p:cNvSpPr txBox="1"/>
          <p:nvPr/>
        </p:nvSpPr>
        <p:spPr>
          <a:xfrm>
            <a:off x="5419202" y="3596160"/>
            <a:ext cx="571676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Futura Medium" panose="020B0604020202020204" charset="0"/>
              </a:rPr>
              <a:t>2. AI and Analytics Enhancement:</a:t>
            </a:r>
          </a:p>
          <a:p>
            <a:r>
              <a:rPr lang="en-IN" sz="2400" dirty="0">
                <a:latin typeface="Futura Medium" panose="020B0604020202020204" charset="0"/>
              </a:rPr>
              <a:t>   • Advanced Predictive Models:</a:t>
            </a:r>
          </a:p>
          <a:p>
            <a:r>
              <a:rPr lang="en-IN" sz="2400" dirty="0">
                <a:latin typeface="Futura Medium" panose="020B0604020202020204" charset="0"/>
              </a:rPr>
              <a:t>     - Demand forecasting</a:t>
            </a:r>
          </a:p>
          <a:p>
            <a:r>
              <a:rPr lang="en-IN" sz="2400" dirty="0">
                <a:latin typeface="Futura Medium" panose="020B0604020202020204" charset="0"/>
              </a:rPr>
              <a:t>     - Automated inventory optimization</a:t>
            </a:r>
          </a:p>
          <a:p>
            <a:r>
              <a:rPr lang="en-IN" sz="2400" dirty="0">
                <a:latin typeface="Futura Medium" panose="020B0604020202020204" charset="0"/>
              </a:rPr>
              <a:t>     - Pattern recognition</a:t>
            </a:r>
          </a:p>
          <a:p>
            <a:r>
              <a:rPr lang="en-IN" sz="2400" dirty="0">
                <a:latin typeface="Futura Medium" panose="020B0604020202020204" charset="0"/>
              </a:rPr>
              <a:t>   • Enhanced NLP Capabilities:</a:t>
            </a:r>
          </a:p>
          <a:p>
            <a:r>
              <a:rPr lang="en-IN" sz="2400" dirty="0">
                <a:latin typeface="Futura Medium" panose="020B0604020202020204" charset="0"/>
              </a:rPr>
              <a:t>     - Multilingual support</a:t>
            </a:r>
          </a:p>
          <a:p>
            <a:r>
              <a:rPr lang="en-IN" sz="2400" dirty="0">
                <a:latin typeface="Futura Medium" panose="020B0604020202020204" charset="0"/>
              </a:rPr>
              <a:t>     - Advanced risk analysis</a:t>
            </a:r>
          </a:p>
          <a:p>
            <a:endParaRPr lang="en-IN" sz="2400" dirty="0">
              <a:latin typeface="Futura Medium" panose="020B0604020202020204" charset="0"/>
            </a:endParaRPr>
          </a:p>
          <a:p>
            <a:r>
              <a:rPr lang="en-IN" sz="2400" dirty="0">
                <a:latin typeface="Futura Medium" panose="020B0604020202020204" charset="0"/>
              </a:rPr>
              <a:t>3. Mobile and Integration:</a:t>
            </a:r>
          </a:p>
          <a:p>
            <a:r>
              <a:rPr lang="en-IN" sz="2400" dirty="0">
                <a:latin typeface="Futura Medium" panose="020B0604020202020204" charset="0"/>
              </a:rPr>
              <a:t>   • Mobile App Development:</a:t>
            </a:r>
          </a:p>
          <a:p>
            <a:r>
              <a:rPr lang="en-IN" sz="2400" dirty="0">
                <a:latin typeface="Futura Medium" panose="020B0604020202020204" charset="0"/>
              </a:rPr>
              <a:t>     - Cross-platform application</a:t>
            </a:r>
          </a:p>
          <a:p>
            <a:r>
              <a:rPr lang="en-IN" sz="2400" dirty="0">
                <a:latin typeface="Futura Medium" panose="020B0604020202020204" charset="0"/>
              </a:rPr>
              <a:t>     - Push notifications</a:t>
            </a:r>
          </a:p>
          <a:p>
            <a:r>
              <a:rPr lang="en-IN" sz="2400" dirty="0">
                <a:latin typeface="Futura Medium" panose="020B0604020202020204" charset="0"/>
              </a:rPr>
              <a:t>   • Third-party Integrations:</a:t>
            </a:r>
          </a:p>
          <a:p>
            <a:r>
              <a:rPr lang="en-IN" sz="2400" dirty="0">
                <a:latin typeface="Futura Medium" panose="020B0604020202020204" charset="0"/>
              </a:rPr>
              <a:t>     - ERP systems</a:t>
            </a:r>
          </a:p>
          <a:p>
            <a:r>
              <a:rPr lang="en-IN" sz="2400" dirty="0">
                <a:latin typeface="Futura Medium" panose="020B0604020202020204" charset="0"/>
              </a:rPr>
              <a:t>     - IoT devices</a:t>
            </a:r>
          </a:p>
          <a:p>
            <a:r>
              <a:rPr lang="en-IN" sz="2400" dirty="0">
                <a:latin typeface="Futura Medium" panose="020B0604020202020204" charset="0"/>
              </a:rPr>
              <a:t>     - Industry APIs</a:t>
            </a:r>
          </a:p>
          <a:p>
            <a:endParaRPr lang="en-IN" sz="2400" dirty="0">
              <a:latin typeface="Futura Medium" panose="020B0604020202020204" charset="0"/>
            </a:endParaRPr>
          </a:p>
          <a:p>
            <a:endParaRPr lang="en-IN" sz="2400" dirty="0">
              <a:latin typeface="Futura Medium" panose="020B060402020202020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B9052C-EF4E-BA93-8904-3E0FA67F04F7}"/>
              </a:ext>
            </a:extLst>
          </p:cNvPr>
          <p:cNvSpPr txBox="1"/>
          <p:nvPr/>
        </p:nvSpPr>
        <p:spPr>
          <a:xfrm>
            <a:off x="10986688" y="3616004"/>
            <a:ext cx="5974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Futura Medium" panose="020B0604020202020204" charset="0"/>
              </a:rPr>
              <a:t>4. Security and Compliance:</a:t>
            </a:r>
          </a:p>
          <a:p>
            <a:r>
              <a:rPr lang="en-IN" sz="2400" dirty="0">
                <a:latin typeface="Futura Medium" panose="020B0604020202020204" charset="0"/>
              </a:rPr>
              <a:t>   • Enhanced Security:</a:t>
            </a:r>
          </a:p>
          <a:p>
            <a:r>
              <a:rPr lang="en-IN" sz="2400" dirty="0">
                <a:latin typeface="Futura Medium" panose="020B0604020202020204" charset="0"/>
              </a:rPr>
              <a:t>     - Multi-factor authentication</a:t>
            </a:r>
          </a:p>
          <a:p>
            <a:r>
              <a:rPr lang="en-IN" sz="2400" dirty="0">
                <a:latin typeface="Futura Medium" panose="020B0604020202020204" charset="0"/>
              </a:rPr>
              <a:t>     - End-to-end encryption</a:t>
            </a:r>
          </a:p>
          <a:p>
            <a:r>
              <a:rPr lang="en-IN" sz="2400" dirty="0">
                <a:latin typeface="Futura Medium" panose="020B0604020202020204" charset="0"/>
              </a:rPr>
              <a:t>   • Regulatory Compliance:</a:t>
            </a:r>
          </a:p>
          <a:p>
            <a:r>
              <a:rPr lang="en-IN" sz="2400" dirty="0">
                <a:latin typeface="Futura Medium" panose="020B0604020202020204" charset="0"/>
              </a:rPr>
              <a:t>     - GDPR and industry standards</a:t>
            </a:r>
          </a:p>
          <a:p>
            <a:r>
              <a:rPr lang="en-IN" sz="2400" dirty="0">
                <a:latin typeface="Futura Medium" panose="020B0604020202020204" charset="0"/>
              </a:rPr>
              <a:t>     - Data privacy protocols</a:t>
            </a:r>
          </a:p>
        </p:txBody>
      </p:sp>
      <p:sp>
        <p:nvSpPr>
          <p:cNvPr id="44" name="AutoShape 30">
            <a:extLst>
              <a:ext uri="{FF2B5EF4-FFF2-40B4-BE49-F238E27FC236}">
                <a16:creationId xmlns:a16="http://schemas.microsoft.com/office/drawing/2014/main" id="{886857CB-36AB-5AA8-D487-CF9F2DD751BA}"/>
              </a:ext>
            </a:extLst>
          </p:cNvPr>
          <p:cNvSpPr/>
          <p:nvPr/>
        </p:nvSpPr>
        <p:spPr>
          <a:xfrm>
            <a:off x="5120467" y="3467100"/>
            <a:ext cx="0" cy="66226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921AEA62-ECB5-6630-2BC5-B5847A4E1184}"/>
              </a:ext>
            </a:extLst>
          </p:cNvPr>
          <p:cNvSpPr/>
          <p:nvPr/>
        </p:nvSpPr>
        <p:spPr>
          <a:xfrm>
            <a:off x="10820400" y="3543300"/>
            <a:ext cx="0" cy="65464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Freeform 18">
            <a:extLst>
              <a:ext uri="{FF2B5EF4-FFF2-40B4-BE49-F238E27FC236}">
                <a16:creationId xmlns:a16="http://schemas.microsoft.com/office/drawing/2014/main" id="{2A906EDD-5DF9-1BDB-E352-EF24067CC8D8}"/>
              </a:ext>
            </a:extLst>
          </p:cNvPr>
          <p:cNvSpPr/>
          <p:nvPr/>
        </p:nvSpPr>
        <p:spPr>
          <a:xfrm>
            <a:off x="14921226" y="1481303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5">
            <a:extLst>
              <a:ext uri="{FF2B5EF4-FFF2-40B4-BE49-F238E27FC236}">
                <a16:creationId xmlns:a16="http://schemas.microsoft.com/office/drawing/2014/main" id="{F244297D-FD52-58E1-181B-6C039EC10875}"/>
              </a:ext>
            </a:extLst>
          </p:cNvPr>
          <p:cNvSpPr/>
          <p:nvPr/>
        </p:nvSpPr>
        <p:spPr>
          <a:xfrm>
            <a:off x="-36226" y="1292277"/>
            <a:ext cx="19583400" cy="8991600"/>
          </a:xfrm>
          <a:custGeom>
            <a:avLst/>
            <a:gdLst/>
            <a:ahLst/>
            <a:cxnLst/>
            <a:rect l="l" t="t" r="r" b="b"/>
            <a:pathLst>
              <a:path w="896288" h="648688">
                <a:moveTo>
                  <a:pt x="0" y="0"/>
                </a:moveTo>
                <a:lnTo>
                  <a:pt x="896288" y="0"/>
                </a:lnTo>
                <a:lnTo>
                  <a:pt x="896288" y="648688"/>
                </a:lnTo>
                <a:lnTo>
                  <a:pt x="0" y="648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5" name="Group 3">
            <a:extLst>
              <a:ext uri="{FF2B5EF4-FFF2-40B4-BE49-F238E27FC236}">
                <a16:creationId xmlns:a16="http://schemas.microsoft.com/office/drawing/2014/main" id="{F6DE5361-1ECD-2EC1-1114-777375B8349F}"/>
              </a:ext>
            </a:extLst>
          </p:cNvPr>
          <p:cNvGrpSpPr/>
          <p:nvPr/>
        </p:nvGrpSpPr>
        <p:grpSpPr>
          <a:xfrm>
            <a:off x="2643502" y="455971"/>
            <a:ext cx="13000996" cy="1365615"/>
            <a:chOff x="0" y="0"/>
            <a:chExt cx="3869030" cy="406400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1825D3D5-45BA-2781-18A0-6ADA8C95E4A5}"/>
                </a:ext>
              </a:extLst>
            </p:cNvPr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3967CC43-A388-3A41-4E5C-6462381D5822}"/>
                </a:ext>
              </a:extLst>
            </p:cNvPr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48" name="Freeform 6">
            <a:extLst>
              <a:ext uri="{FF2B5EF4-FFF2-40B4-BE49-F238E27FC236}">
                <a16:creationId xmlns:a16="http://schemas.microsoft.com/office/drawing/2014/main" id="{AB19EB38-0347-DC9C-8245-9B57315522A9}"/>
              </a:ext>
            </a:extLst>
          </p:cNvPr>
          <p:cNvSpPr/>
          <p:nvPr/>
        </p:nvSpPr>
        <p:spPr>
          <a:xfrm>
            <a:off x="3670933" y="726942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E9CB4015-05CE-20A6-637C-F299EDFA11C0}"/>
              </a:ext>
            </a:extLst>
          </p:cNvPr>
          <p:cNvSpPr txBox="1"/>
          <p:nvPr/>
        </p:nvSpPr>
        <p:spPr>
          <a:xfrm>
            <a:off x="5800816" y="777542"/>
            <a:ext cx="6686368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The end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760F178-93D5-C8A2-A2B3-A4A9C3AD7E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43" y="2674756"/>
            <a:ext cx="9377713" cy="5630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Freeform 18">
            <a:extLst>
              <a:ext uri="{FF2B5EF4-FFF2-40B4-BE49-F238E27FC236}">
                <a16:creationId xmlns:a16="http://schemas.microsoft.com/office/drawing/2014/main" id="{A94A2CD9-0388-CF0F-40D1-54F7A2693F3A}"/>
              </a:ext>
            </a:extLst>
          </p:cNvPr>
          <p:cNvSpPr/>
          <p:nvPr/>
        </p:nvSpPr>
        <p:spPr>
          <a:xfrm>
            <a:off x="14901531" y="1292277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138">
            <a:off x="-1497444" y="1171453"/>
            <a:ext cx="21282888" cy="9018624"/>
          </a:xfrm>
          <a:custGeom>
            <a:avLst/>
            <a:gdLst/>
            <a:ahLst/>
            <a:cxnLst/>
            <a:rect l="l" t="t" r="r" b="b"/>
            <a:pathLst>
              <a:path w="21282888" h="9018624">
                <a:moveTo>
                  <a:pt x="0" y="0"/>
                </a:moveTo>
                <a:lnTo>
                  <a:pt x="21282888" y="0"/>
                </a:lnTo>
                <a:lnTo>
                  <a:pt x="21282888" y="9018624"/>
                </a:lnTo>
                <a:lnTo>
                  <a:pt x="0" y="901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45043" y="2610127"/>
            <a:ext cx="255948" cy="1504162"/>
            <a:chOff x="0" y="0"/>
            <a:chExt cx="341264" cy="200555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41264" cy="34126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832143"/>
              <a:ext cx="341264" cy="341264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664285"/>
              <a:ext cx="341264" cy="34126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66675"/>
                <a:ext cx="660400" cy="803275"/>
              </a:xfrm>
              <a:prstGeom prst="rect">
                <a:avLst/>
              </a:prstGeom>
            </p:spPr>
            <p:txBody>
              <a:bodyPr lIns="44442" tIns="44442" rIns="44442" bIns="44442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1381904"/>
            <a:ext cx="488500" cy="440976"/>
            <a:chOff x="0" y="0"/>
            <a:chExt cx="651333" cy="5879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6821388" y="4609295"/>
            <a:ext cx="4645224" cy="6067486"/>
            <a:chOff x="0" y="0"/>
            <a:chExt cx="1223433" cy="15980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3433" cy="1598021"/>
            </a:xfrm>
            <a:custGeom>
              <a:avLst/>
              <a:gdLst/>
              <a:ahLst/>
              <a:cxnLst/>
              <a:rect l="l" t="t" r="r" b="b"/>
              <a:pathLst>
                <a:path w="1223433" h="1598021">
                  <a:moveTo>
                    <a:pt x="0" y="0"/>
                  </a:moveTo>
                  <a:lnTo>
                    <a:pt x="1223433" y="0"/>
                  </a:lnTo>
                  <a:lnTo>
                    <a:pt x="1223433" y="1598021"/>
                  </a:lnTo>
                  <a:lnTo>
                    <a:pt x="0" y="1598021"/>
                  </a:ln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0"/>
              <a:ext cx="1223433" cy="17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0337" y="4609295"/>
            <a:ext cx="4645224" cy="6067486"/>
            <a:chOff x="0" y="0"/>
            <a:chExt cx="1223433" cy="15980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3433" cy="1598021"/>
            </a:xfrm>
            <a:custGeom>
              <a:avLst/>
              <a:gdLst/>
              <a:ahLst/>
              <a:cxnLst/>
              <a:rect l="l" t="t" r="r" b="b"/>
              <a:pathLst>
                <a:path w="1223433" h="1598021">
                  <a:moveTo>
                    <a:pt x="0" y="0"/>
                  </a:moveTo>
                  <a:lnTo>
                    <a:pt x="1223433" y="0"/>
                  </a:lnTo>
                  <a:lnTo>
                    <a:pt x="1223433" y="1598021"/>
                  </a:lnTo>
                  <a:lnTo>
                    <a:pt x="0" y="1598021"/>
                  </a:ln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190500"/>
              <a:ext cx="1223433" cy="17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82439" y="4609295"/>
            <a:ext cx="4645224" cy="6067486"/>
            <a:chOff x="0" y="0"/>
            <a:chExt cx="1223433" cy="15980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3433" cy="1598021"/>
            </a:xfrm>
            <a:custGeom>
              <a:avLst/>
              <a:gdLst/>
              <a:ahLst/>
              <a:cxnLst/>
              <a:rect l="l" t="t" r="r" b="b"/>
              <a:pathLst>
                <a:path w="1223433" h="1598021">
                  <a:moveTo>
                    <a:pt x="0" y="0"/>
                  </a:moveTo>
                  <a:lnTo>
                    <a:pt x="1223433" y="0"/>
                  </a:lnTo>
                  <a:lnTo>
                    <a:pt x="1223433" y="1598021"/>
                  </a:lnTo>
                  <a:lnTo>
                    <a:pt x="0" y="1598021"/>
                  </a:ln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190500"/>
              <a:ext cx="1223433" cy="17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096372" y="4716236"/>
            <a:ext cx="3001735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3099" b="1" dirty="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Expected Impact: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77417" y="425697"/>
            <a:ext cx="12481883" cy="192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335"/>
              </a:lnSpc>
              <a:spcBef>
                <a:spcPct val="0"/>
              </a:spcBef>
            </a:pPr>
            <a:r>
              <a:rPr lang="en-US" sz="11668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Project overview</a:t>
            </a:r>
            <a:endParaRPr lang="en-US" sz="11668" u="none" strike="noStrike" dirty="0">
              <a:solidFill>
                <a:srgbClr val="000000"/>
              </a:solidFill>
              <a:latin typeface="Saint George"/>
              <a:ea typeface="Saint George"/>
              <a:cs typeface="Saint George"/>
              <a:sym typeface="Saint George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10423" y="4734884"/>
            <a:ext cx="3945698" cy="473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84"/>
              </a:lnSpc>
            </a:pPr>
            <a:r>
              <a:rPr lang="en-US" sz="3099" b="1" dirty="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Problem Statement: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74275" y="4734884"/>
            <a:ext cx="3616310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en-US" sz="3099" b="1" dirty="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Project Objectives:</a:t>
            </a:r>
          </a:p>
        </p:txBody>
      </p:sp>
      <p:sp>
        <p:nvSpPr>
          <p:cNvPr id="39" name="AutoShape 39"/>
          <p:cNvSpPr/>
          <p:nvPr/>
        </p:nvSpPr>
        <p:spPr>
          <a:xfrm>
            <a:off x="569132" y="5334000"/>
            <a:ext cx="46364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6830184" y="5334000"/>
            <a:ext cx="46364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3091235" y="5334000"/>
            <a:ext cx="46364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V="1">
            <a:off x="4514825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H="1" flipV="1">
            <a:off x="4504786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10804282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 flipV="1">
            <a:off x="10794244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V="1">
            <a:off x="17058353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H="1" flipV="1">
            <a:off x="17048314" y="4794951"/>
            <a:ext cx="411933" cy="4119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9089E0-A9A5-101D-58D8-CDC2205E552E}"/>
              </a:ext>
            </a:extLst>
          </p:cNvPr>
          <p:cNvSpPr txBox="1"/>
          <p:nvPr/>
        </p:nvSpPr>
        <p:spPr>
          <a:xfrm>
            <a:off x="597862" y="5449946"/>
            <a:ext cx="463642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Futura Medium" panose="020B0604020202020204" charset="0"/>
              </a:rPr>
              <a:t>The lithium-ion battery industry faces complex supply chain challenges: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Futura Medium" panose="020B0604020202020204" charset="0"/>
              </a:rPr>
              <a:t>Unpredictable market fluctuations affecting. inventory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Futura Medium" panose="020B0604020202020204" charset="0"/>
              </a:rPr>
              <a:t> Critical need for real-time risk assessment and monitoring.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Futura Medium" panose="020B0604020202020204" charset="0"/>
              </a:rPr>
              <a:t>Complex data analysis requirements for decision-making.</a:t>
            </a:r>
            <a:endParaRPr lang="en-IN" sz="2600" dirty="0">
              <a:latin typeface="Futura Medium" panose="020B060402020202020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A22399-CD45-FCB7-EB42-A0BDC29272F2}"/>
              </a:ext>
            </a:extLst>
          </p:cNvPr>
          <p:cNvSpPr txBox="1"/>
          <p:nvPr/>
        </p:nvSpPr>
        <p:spPr>
          <a:xfrm>
            <a:off x="6850116" y="5535387"/>
            <a:ext cx="463642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Futura Medium" panose="020B0604020202020204" charset="0"/>
              </a:rPr>
              <a:t>1. Develop an automated system for real-time supply chain monitoring.</a:t>
            </a:r>
          </a:p>
          <a:p>
            <a:r>
              <a:rPr lang="en-US" sz="2600" dirty="0">
                <a:latin typeface="Futura Medium" panose="020B0604020202020204" charset="0"/>
              </a:rPr>
              <a:t>2. Implement AI-powered risk assessment using </a:t>
            </a:r>
            <a:r>
              <a:rPr lang="en-US" sz="2600" dirty="0" err="1">
                <a:latin typeface="Futura Medium" panose="020B0604020202020204" charset="0"/>
              </a:rPr>
              <a:t>LLaMA</a:t>
            </a:r>
            <a:r>
              <a:rPr lang="en-US" sz="2600" dirty="0">
                <a:latin typeface="Futura Medium" panose="020B0604020202020204" charset="0"/>
              </a:rPr>
              <a:t> model.</a:t>
            </a:r>
          </a:p>
          <a:p>
            <a:r>
              <a:rPr lang="en-US" sz="2600" dirty="0">
                <a:latin typeface="Futura Medium" panose="020B0604020202020204" charset="0"/>
              </a:rPr>
              <a:t>3. Create an interactive dashboard for comprehensive supply chain management.</a:t>
            </a:r>
          </a:p>
          <a:p>
            <a:r>
              <a:rPr lang="en-US" sz="2600" dirty="0">
                <a:latin typeface="Futura Medium" panose="020B0604020202020204" charset="0"/>
              </a:rPr>
              <a:t>4. Establish automated alert systems for proactive risk management.</a:t>
            </a:r>
            <a:endParaRPr lang="en-IN" sz="2600" dirty="0">
              <a:latin typeface="Futura Medium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A8DC77-A8CA-ADE0-87E2-F737EC91A825}"/>
              </a:ext>
            </a:extLst>
          </p:cNvPr>
          <p:cNvSpPr txBox="1"/>
          <p:nvPr/>
        </p:nvSpPr>
        <p:spPr>
          <a:xfrm>
            <a:off x="13123601" y="5535387"/>
            <a:ext cx="463642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Futura Medium" panose="020B0604020202020204" charset="0"/>
              </a:rPr>
              <a:t>1. Reduced supply chain disruptions.</a:t>
            </a:r>
          </a:p>
          <a:p>
            <a:r>
              <a:rPr lang="en-US" sz="2600" dirty="0">
                <a:latin typeface="Futura Medium" panose="020B0604020202020204" charset="0"/>
              </a:rPr>
              <a:t>2. Enhanced decision-making capabilities.</a:t>
            </a:r>
          </a:p>
          <a:p>
            <a:r>
              <a:rPr lang="en-US" sz="2600" dirty="0">
                <a:latin typeface="Futura Medium" panose="020B0604020202020204" charset="0"/>
              </a:rPr>
              <a:t>3. Improved inventory management.</a:t>
            </a:r>
          </a:p>
          <a:p>
            <a:r>
              <a:rPr lang="en-US" sz="2600" dirty="0">
                <a:latin typeface="Futura Medium" panose="020B0604020202020204" charset="0"/>
              </a:rPr>
              <a:t>4. Real-time risk mitigation.</a:t>
            </a:r>
            <a:endParaRPr lang="en-IN" sz="2600" dirty="0">
              <a:latin typeface="Futura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304800" y="53136"/>
            <a:ext cx="17526000" cy="9814764"/>
            <a:chOff x="0" y="0"/>
            <a:chExt cx="14366210" cy="8227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3" name="Freeform 3"/>
          <p:cNvSpPr/>
          <p:nvPr/>
        </p:nvSpPr>
        <p:spPr>
          <a:xfrm rot="-2036031">
            <a:off x="13132056" y="-6917469"/>
            <a:ext cx="19115630" cy="13834937"/>
          </a:xfrm>
          <a:custGeom>
            <a:avLst/>
            <a:gdLst/>
            <a:ahLst/>
            <a:cxnLst/>
            <a:rect l="l" t="t" r="r" b="b"/>
            <a:pathLst>
              <a:path w="19115630" h="13834937">
                <a:moveTo>
                  <a:pt x="0" y="0"/>
                </a:moveTo>
                <a:lnTo>
                  <a:pt x="19115630" y="0"/>
                </a:lnTo>
                <a:lnTo>
                  <a:pt x="19115630" y="13834938"/>
                </a:lnTo>
                <a:lnTo>
                  <a:pt x="0" y="1383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2036031">
            <a:off x="-8708747" y="6896366"/>
            <a:ext cx="19115630" cy="13834937"/>
          </a:xfrm>
          <a:custGeom>
            <a:avLst/>
            <a:gdLst/>
            <a:ahLst/>
            <a:cxnLst/>
            <a:rect l="l" t="t" r="r" b="b"/>
            <a:pathLst>
              <a:path w="19115630" h="13834937">
                <a:moveTo>
                  <a:pt x="0" y="0"/>
                </a:moveTo>
                <a:lnTo>
                  <a:pt x="19115630" y="0"/>
                </a:lnTo>
                <a:lnTo>
                  <a:pt x="19115630" y="13834937"/>
                </a:lnTo>
                <a:lnTo>
                  <a:pt x="0" y="1383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83099" y="1589288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609600" y="1279793"/>
            <a:ext cx="7239000" cy="50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Architecture Flow-chart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852A5-4D59-D28E-9D96-1679583BC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494603"/>
            <a:ext cx="11618159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-1662644" flipH="1">
            <a:off x="12441405" y="-536306"/>
            <a:ext cx="11399872" cy="11000877"/>
          </a:xfrm>
          <a:custGeom>
            <a:avLst/>
            <a:gdLst/>
            <a:ahLst/>
            <a:cxnLst/>
            <a:rect l="l" t="t" r="r" b="b"/>
            <a:pathLst>
              <a:path w="11399872" h="11000877">
                <a:moveTo>
                  <a:pt x="11399873" y="0"/>
                </a:moveTo>
                <a:lnTo>
                  <a:pt x="0" y="0"/>
                </a:lnTo>
                <a:lnTo>
                  <a:pt x="0" y="11000877"/>
                </a:lnTo>
                <a:lnTo>
                  <a:pt x="11399873" y="11000877"/>
                </a:lnTo>
                <a:lnTo>
                  <a:pt x="113998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77119" y="1158923"/>
            <a:ext cx="8751380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1</a:t>
            </a:r>
            <a:endParaRPr lang="en-US" sz="6425" u="none" strike="noStrike" dirty="0">
              <a:solidFill>
                <a:srgbClr val="000000"/>
              </a:solidFill>
              <a:latin typeface="Saint George"/>
              <a:ea typeface="Saint George"/>
              <a:cs typeface="Saint George"/>
              <a:sym typeface="Saint Georg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6728" y="2365805"/>
            <a:ext cx="7768072" cy="7804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Data Collection &amp; Processing Infrastructure:</a:t>
            </a:r>
          </a:p>
          <a:p>
            <a:pPr marL="0" lvl="0" indent="0">
              <a:lnSpc>
                <a:spcPts val="4135"/>
              </a:lnSpc>
            </a:pPr>
            <a:endParaRPr lang="en-US" sz="2199" u="none" strike="noStrike" dirty="0">
              <a:solidFill>
                <a:srgbClr val="000000"/>
              </a:solidFill>
              <a:latin typeface="Futura Medium" panose="020B0604020202020204" charset="0"/>
              <a:ea typeface="Futura"/>
              <a:cs typeface="Futura"/>
              <a:sym typeface="Futura"/>
            </a:endParaRP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1. News Data Integration: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Event Registry API implementation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Real-time news fetching system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Data preprocessing pipeline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2. Database Design: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SQLite database schema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Tables: inventory, </a:t>
            </a:r>
            <a:r>
              <a:rPr lang="en-US" sz="2199" u="none" strike="noStrike" dirty="0" err="1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damage_log</a:t>
            </a: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, </a:t>
            </a:r>
            <a:r>
              <a:rPr lang="en-US" sz="2199" u="none" strike="noStrike" dirty="0" err="1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transport_delays</a:t>
            </a: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, </a:t>
            </a:r>
            <a:r>
              <a:rPr lang="en-US" sz="2199" u="none" strike="noStrike" dirty="0" err="1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sales_log</a:t>
            </a:r>
            <a:endParaRPr lang="en-US" sz="2199" u="none" strike="noStrike" dirty="0">
              <a:solidFill>
                <a:srgbClr val="000000"/>
              </a:solidFill>
              <a:latin typeface="Futura Medium" panose="020B0604020202020204" charset="0"/>
              <a:ea typeface="Futura"/>
              <a:cs typeface="Futura"/>
              <a:sym typeface="Futura"/>
            </a:endParaRP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Optimized for real-time operations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3. Key Achievements: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Successful API integration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Efficient data storage system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Robust error handling</a:t>
            </a:r>
          </a:p>
          <a:p>
            <a:pPr marL="0" lvl="0" indent="0">
              <a:lnSpc>
                <a:spcPts val="413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Scalable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EB7FCF-1CB5-58E6-3C3A-5BA02F88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431390"/>
            <a:ext cx="8742720" cy="7512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Freeform 18">
            <a:extLst>
              <a:ext uri="{FF2B5EF4-FFF2-40B4-BE49-F238E27FC236}">
                <a16:creationId xmlns:a16="http://schemas.microsoft.com/office/drawing/2014/main" id="{BF633614-210F-2F9D-05D5-F6F1E6BAD0A4}"/>
              </a:ext>
            </a:extLst>
          </p:cNvPr>
          <p:cNvSpPr/>
          <p:nvPr/>
        </p:nvSpPr>
        <p:spPr>
          <a:xfrm>
            <a:off x="15413433" y="1470537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114744" y="4171508"/>
            <a:ext cx="2058512" cy="1893831"/>
          </a:xfrm>
          <a:custGeom>
            <a:avLst/>
            <a:gdLst/>
            <a:ahLst/>
            <a:cxnLst/>
            <a:rect l="l" t="t" r="r" b="b"/>
            <a:pathLst>
              <a:path w="2058512" h="1893831">
                <a:moveTo>
                  <a:pt x="0" y="0"/>
                </a:moveTo>
                <a:lnTo>
                  <a:pt x="2058512" y="0"/>
                </a:lnTo>
                <a:lnTo>
                  <a:pt x="2058512" y="1893830"/>
                </a:lnTo>
                <a:lnTo>
                  <a:pt x="0" y="189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24162" y="4171508"/>
            <a:ext cx="1742324" cy="1893831"/>
          </a:xfrm>
          <a:custGeom>
            <a:avLst/>
            <a:gdLst/>
            <a:ahLst/>
            <a:cxnLst/>
            <a:rect l="l" t="t" r="r" b="b"/>
            <a:pathLst>
              <a:path w="1742324" h="1893831">
                <a:moveTo>
                  <a:pt x="0" y="0"/>
                </a:moveTo>
                <a:lnTo>
                  <a:pt x="1742324" y="0"/>
                </a:lnTo>
                <a:lnTo>
                  <a:pt x="1742324" y="1893830"/>
                </a:lnTo>
                <a:lnTo>
                  <a:pt x="0" y="1893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3985136" y="4171508"/>
            <a:ext cx="1821521" cy="1893831"/>
          </a:xfrm>
          <a:custGeom>
            <a:avLst/>
            <a:gdLst/>
            <a:ahLst/>
            <a:cxnLst/>
            <a:rect l="l" t="t" r="r" b="b"/>
            <a:pathLst>
              <a:path w="1821521" h="1893831">
                <a:moveTo>
                  <a:pt x="0" y="0"/>
                </a:moveTo>
                <a:lnTo>
                  <a:pt x="1821521" y="0"/>
                </a:lnTo>
                <a:lnTo>
                  <a:pt x="1821521" y="1893830"/>
                </a:lnTo>
                <a:lnTo>
                  <a:pt x="0" y="1893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228600" y="2352243"/>
            <a:ext cx="8769551" cy="674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805"/>
              </a:lnSpc>
            </a:pPr>
            <a:r>
              <a:rPr lang="en-US" sz="2199" u="none" strike="noStrike" dirty="0" err="1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LLaMA</a:t>
            </a: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LLM Model Implementation:</a:t>
            </a:r>
          </a:p>
          <a:p>
            <a:pPr marL="0" lvl="0" indent="0">
              <a:lnSpc>
                <a:spcPts val="3805"/>
              </a:lnSpc>
            </a:pPr>
            <a:endParaRPr lang="en-US" sz="2199" u="none" strike="noStrike" dirty="0">
              <a:solidFill>
                <a:srgbClr val="000000"/>
              </a:solidFill>
              <a:latin typeface="Futura Medium" panose="020B0604020202020204" charset="0"/>
              <a:ea typeface="Futura"/>
              <a:cs typeface="Futura"/>
              <a:sym typeface="Futura"/>
            </a:endParaRP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1. Sentiment Analysis: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Processing market news and events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Scoring system: -1 to 1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Real-time sentiment tracking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2. Risk Assessment: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Multi-factor analysis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Integration with inventory data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Predictive modeling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3. Implementation Details: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Model: LLaMA3-70b-8192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Processing capacity: 20 articles per analysis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Using </a:t>
            </a:r>
            <a:r>
              <a:rPr lang="en-US" sz="2199" u="none" strike="noStrike" dirty="0" err="1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Groq</a:t>
            </a: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API integration for LLM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68310" y="1150595"/>
            <a:ext cx="8751380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59D720-5A23-C000-7428-3E65C1D992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6247" y="2357864"/>
            <a:ext cx="8209353" cy="4896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44F186-4DA3-B060-E1DA-B22E33E389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0" y="5143500"/>
            <a:ext cx="8534400" cy="4896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Freeform 18">
            <a:extLst>
              <a:ext uri="{FF2B5EF4-FFF2-40B4-BE49-F238E27FC236}">
                <a16:creationId xmlns:a16="http://schemas.microsoft.com/office/drawing/2014/main" id="{03A07698-75D9-73F8-5B86-F1DCAFDB696E}"/>
              </a:ext>
            </a:extLst>
          </p:cNvPr>
          <p:cNvSpPr/>
          <p:nvPr/>
        </p:nvSpPr>
        <p:spPr>
          <a:xfrm>
            <a:off x="14677222" y="1588031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6"/>
          <p:cNvGrpSpPr/>
          <p:nvPr/>
        </p:nvGrpSpPr>
        <p:grpSpPr>
          <a:xfrm>
            <a:off x="2740708" y="740002"/>
            <a:ext cx="13000996" cy="1365615"/>
            <a:chOff x="0" y="0"/>
            <a:chExt cx="3869030" cy="4064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619192" y="101097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60" name="Freeform 60"/>
          <p:cNvSpPr/>
          <p:nvPr/>
        </p:nvSpPr>
        <p:spPr>
          <a:xfrm rot="-3190193">
            <a:off x="14056620" y="-874095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 rot="-3190193">
            <a:off x="-3654018" y="4562149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5187013" y="1003172"/>
            <a:ext cx="8751380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3</a:t>
            </a:r>
          </a:p>
        </p:txBody>
      </p:sp>
      <p:sp>
        <p:nvSpPr>
          <p:cNvPr id="76" name="TextBox 26">
            <a:extLst>
              <a:ext uri="{FF2B5EF4-FFF2-40B4-BE49-F238E27FC236}">
                <a16:creationId xmlns:a16="http://schemas.microsoft.com/office/drawing/2014/main" id="{A2642EFB-B3FB-C8A2-9866-9799335C8040}"/>
              </a:ext>
            </a:extLst>
          </p:cNvPr>
          <p:cNvSpPr txBox="1"/>
          <p:nvPr/>
        </p:nvSpPr>
        <p:spPr>
          <a:xfrm>
            <a:off x="179391" y="2082757"/>
            <a:ext cx="7516810" cy="821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Core System Development:</a:t>
            </a:r>
          </a:p>
          <a:p>
            <a:pPr marL="0" lvl="0" indent="0">
              <a:lnSpc>
                <a:spcPts val="3805"/>
              </a:lnSpc>
            </a:pPr>
            <a:endParaRPr lang="en-US" sz="2199" u="none" strike="noStrike" dirty="0">
              <a:solidFill>
                <a:srgbClr val="000000"/>
              </a:solidFill>
              <a:latin typeface="Futura Medium" panose="020B0604020202020204" charset="0"/>
              <a:ea typeface="Futura"/>
              <a:cs typeface="Futura"/>
              <a:sym typeface="Futura"/>
            </a:endParaRP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1. Inventory Management: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Real-time stock tracking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Minimum threshold monitoring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Maximum capacity management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Automated updates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2. Risk Assessment Algorithm: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Stock level risk (70% weight)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News sentiment risk (30% weight)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Risk scale: 1-10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Automated risk factor calculation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3. Logging Systems: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Damage tracking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Transport delays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Sales monitoring</a:t>
            </a:r>
          </a:p>
          <a:p>
            <a:pPr marL="0" lvl="0" indent="0">
              <a:lnSpc>
                <a:spcPts val="3805"/>
              </a:lnSpc>
            </a:pPr>
            <a:r>
              <a:rPr lang="en-US" sz="2199" u="none" strike="noStrike" dirty="0">
                <a:solidFill>
                  <a:srgbClr val="000000"/>
                </a:solidFill>
                <a:latin typeface="Futura Medium" panose="020B0604020202020204" charset="0"/>
                <a:ea typeface="Futura"/>
                <a:cs typeface="Futura"/>
                <a:sym typeface="Futura"/>
              </a:rPr>
              <a:t>   - Historical data analysis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91A7ADB-74DC-28AB-174D-60DC69DDA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227" y="2202209"/>
            <a:ext cx="8735644" cy="1265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67E871-5DB4-A942-6926-7807507F1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652" y="3552452"/>
            <a:ext cx="8735644" cy="1952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36F2EA4-5904-86A0-B5CC-3A4AC0833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5563952"/>
            <a:ext cx="8735644" cy="4334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8" name="Freeform 18">
            <a:extLst>
              <a:ext uri="{FF2B5EF4-FFF2-40B4-BE49-F238E27FC236}">
                <a16:creationId xmlns:a16="http://schemas.microsoft.com/office/drawing/2014/main" id="{C15017A8-3725-D025-7A9D-4D254576F0EC}"/>
              </a:ext>
            </a:extLst>
          </p:cNvPr>
          <p:cNvSpPr/>
          <p:nvPr/>
        </p:nvSpPr>
        <p:spPr>
          <a:xfrm>
            <a:off x="15210943" y="1483542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2400" y="266700"/>
            <a:ext cx="17983200" cy="9829800"/>
            <a:chOff x="0" y="0"/>
            <a:chExt cx="14366210" cy="8227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2" name="Freeform 2"/>
          <p:cNvSpPr/>
          <p:nvPr/>
        </p:nvSpPr>
        <p:spPr>
          <a:xfrm rot="-5400000">
            <a:off x="-1449019" y="3097558"/>
            <a:ext cx="11570830" cy="15662714"/>
          </a:xfrm>
          <a:custGeom>
            <a:avLst/>
            <a:gdLst/>
            <a:ahLst/>
            <a:cxnLst/>
            <a:rect l="l" t="t" r="r" b="b"/>
            <a:pathLst>
              <a:path w="11570830" h="15662714">
                <a:moveTo>
                  <a:pt x="0" y="0"/>
                </a:moveTo>
                <a:lnTo>
                  <a:pt x="11570830" y="0"/>
                </a:lnTo>
                <a:lnTo>
                  <a:pt x="11570830" y="15662714"/>
                </a:lnTo>
                <a:lnTo>
                  <a:pt x="0" y="1566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16400" y="1790700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75">
            <a:extLst>
              <a:ext uri="{FF2B5EF4-FFF2-40B4-BE49-F238E27FC236}">
                <a16:creationId xmlns:a16="http://schemas.microsoft.com/office/drawing/2014/main" id="{333D3341-9286-2D50-FB08-45BAD512DDD2}"/>
              </a:ext>
            </a:extLst>
          </p:cNvPr>
          <p:cNvSpPr txBox="1"/>
          <p:nvPr/>
        </p:nvSpPr>
        <p:spPr>
          <a:xfrm>
            <a:off x="-609600" y="1315539"/>
            <a:ext cx="11734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000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3 Continued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65A74C-BC8F-FF1D-7ACC-5D97D18CD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3" y="2756704"/>
            <a:ext cx="8583107" cy="3926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33EAF2-E882-05FD-0EC0-B804E54BB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5867" y="2800056"/>
            <a:ext cx="8071240" cy="3919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EBB88E-0A33-2548-0F33-AD77254682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6232" y="6819900"/>
            <a:ext cx="4439270" cy="302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10400">
            <a:off x="13124762" y="-4708091"/>
            <a:ext cx="6847027" cy="8229600"/>
          </a:xfrm>
          <a:custGeom>
            <a:avLst/>
            <a:gdLst/>
            <a:ahLst/>
            <a:cxnLst/>
            <a:rect l="l" t="t" r="r" b="b"/>
            <a:pathLst>
              <a:path w="6847027" h="8229600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10400">
            <a:off x="-2642025" y="7318404"/>
            <a:ext cx="6847027" cy="8229600"/>
          </a:xfrm>
          <a:custGeom>
            <a:avLst/>
            <a:gdLst/>
            <a:ahLst/>
            <a:cxnLst/>
            <a:rect l="l" t="t" r="r" b="b"/>
            <a:pathLst>
              <a:path w="6847027" h="8229600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643502" y="837352"/>
            <a:ext cx="13000996" cy="1365615"/>
            <a:chOff x="0" y="0"/>
            <a:chExt cx="386903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69030" cy="406400"/>
            </a:xfrm>
            <a:custGeom>
              <a:avLst/>
              <a:gdLst/>
              <a:ahLst/>
              <a:cxnLst/>
              <a:rect l="l" t="t" r="r" b="b"/>
              <a:pathLst>
                <a:path w="3869030" h="406400">
                  <a:moveTo>
                    <a:pt x="3665830" y="0"/>
                  </a:moveTo>
                  <a:cubicBezTo>
                    <a:pt x="3778054" y="0"/>
                    <a:pt x="3869030" y="90976"/>
                    <a:pt x="3869030" y="203200"/>
                  </a:cubicBezTo>
                  <a:cubicBezTo>
                    <a:pt x="3869030" y="315424"/>
                    <a:pt x="3778054" y="406400"/>
                    <a:pt x="36658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E8E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0"/>
              <a:ext cx="386903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35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670933" y="1108323"/>
            <a:ext cx="823672" cy="823672"/>
          </a:xfrm>
          <a:custGeom>
            <a:avLst/>
            <a:gdLst/>
            <a:ahLst/>
            <a:cxnLst/>
            <a:rect l="l" t="t" r="r" b="b"/>
            <a:pathLst>
              <a:path w="823672" h="823672">
                <a:moveTo>
                  <a:pt x="0" y="0"/>
                </a:moveTo>
                <a:lnTo>
                  <a:pt x="823672" y="0"/>
                </a:lnTo>
                <a:lnTo>
                  <a:pt x="823672" y="823672"/>
                </a:lnTo>
                <a:lnTo>
                  <a:pt x="0" y="82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28700" y="1079184"/>
            <a:ext cx="488500" cy="440976"/>
            <a:chOff x="0" y="0"/>
            <a:chExt cx="651333" cy="58796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651333" cy="97646"/>
              <a:chOff x="0" y="0"/>
              <a:chExt cx="812800" cy="12185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245161"/>
              <a:ext cx="651333" cy="97646"/>
              <a:chOff x="0" y="0"/>
              <a:chExt cx="812800" cy="12185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490321"/>
              <a:ext cx="651333" cy="97646"/>
              <a:chOff x="0" y="0"/>
              <a:chExt cx="812800" cy="12185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12185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1853">
                    <a:moveTo>
                      <a:pt x="60927" y="0"/>
                    </a:moveTo>
                    <a:lnTo>
                      <a:pt x="751873" y="0"/>
                    </a:lnTo>
                    <a:cubicBezTo>
                      <a:pt x="768032" y="0"/>
                      <a:pt x="783529" y="6419"/>
                      <a:pt x="794955" y="17845"/>
                    </a:cubicBezTo>
                    <a:cubicBezTo>
                      <a:pt x="806381" y="29271"/>
                      <a:pt x="812800" y="44768"/>
                      <a:pt x="812800" y="60927"/>
                    </a:cubicBezTo>
                    <a:lnTo>
                      <a:pt x="812800" y="60927"/>
                    </a:lnTo>
                    <a:cubicBezTo>
                      <a:pt x="812800" y="77085"/>
                      <a:pt x="806381" y="92582"/>
                      <a:pt x="794955" y="104008"/>
                    </a:cubicBezTo>
                    <a:cubicBezTo>
                      <a:pt x="783529" y="115434"/>
                      <a:pt x="768032" y="121853"/>
                      <a:pt x="751873" y="121853"/>
                    </a:cubicBezTo>
                    <a:lnTo>
                      <a:pt x="60927" y="121853"/>
                    </a:lnTo>
                    <a:cubicBezTo>
                      <a:pt x="44768" y="121853"/>
                      <a:pt x="29271" y="115434"/>
                      <a:pt x="17845" y="104008"/>
                    </a:cubicBezTo>
                    <a:cubicBezTo>
                      <a:pt x="6419" y="92582"/>
                      <a:pt x="0" y="77085"/>
                      <a:pt x="0" y="60927"/>
                    </a:cubicBezTo>
                    <a:lnTo>
                      <a:pt x="0" y="60927"/>
                    </a:lnTo>
                    <a:cubicBezTo>
                      <a:pt x="0" y="44768"/>
                      <a:pt x="6419" y="29271"/>
                      <a:pt x="17845" y="17845"/>
                    </a:cubicBezTo>
                    <a:cubicBezTo>
                      <a:pt x="29271" y="6419"/>
                      <a:pt x="44768" y="0"/>
                      <a:pt x="60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42875"/>
                <a:ext cx="812800" cy="264728"/>
              </a:xfrm>
              <a:prstGeom prst="rect">
                <a:avLst/>
              </a:prstGeom>
            </p:spPr>
            <p:txBody>
              <a:bodyPr lIns="10370" tIns="10370" rIns="10370" bIns="1037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5357775" y="1158923"/>
            <a:ext cx="8751380" cy="87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425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3205D1-30B2-E622-D36D-05D7E5D8792B}"/>
              </a:ext>
            </a:extLst>
          </p:cNvPr>
          <p:cNvSpPr txBox="1"/>
          <p:nvPr/>
        </p:nvSpPr>
        <p:spPr>
          <a:xfrm>
            <a:off x="228600" y="2705100"/>
            <a:ext cx="9825073" cy="7253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1. Real-Time Alerts &amp; Analytics Dashboard:</a:t>
            </a:r>
            <a:endParaRPr lang="en-IN" sz="3200" b="1" dirty="0">
              <a:effectLst/>
              <a:latin typeface="Futura Medium" panose="020B0604020202020204" charset="0"/>
            </a:endParaRP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2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Live Monitoring</a:t>
            </a:r>
            <a:r>
              <a:rPr lang="en-IN" sz="32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Real-time tracking of inventory levels, risk factors, and supply chain events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2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Notifications</a:t>
            </a:r>
            <a:r>
              <a:rPr lang="en-IN" sz="32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Automated alerts for: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  <a:tab pos="457200" algn="l"/>
                <a:tab pos="457200" algn="l"/>
              </a:tabLst>
            </a:pPr>
            <a:r>
              <a:rPr lang="en-IN" sz="3200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Low stock conditions (when inventory falls below minimum threshold) 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  <a:tab pos="457200" algn="l"/>
                <a:tab pos="457200" algn="l"/>
              </a:tabLst>
            </a:pPr>
            <a:r>
              <a:rPr lang="en-IN" sz="3200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High risk situations (when risk factor exceeds)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  <a:tab pos="457200" algn="l"/>
                <a:tab pos="457200" algn="l"/>
              </a:tabLst>
            </a:pPr>
            <a:r>
              <a:rPr lang="en-IN" sz="3200" b="1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Analytics</a:t>
            </a:r>
            <a:r>
              <a:rPr lang="en-IN" sz="3200" kern="100" dirty="0">
                <a:effectLst/>
                <a:latin typeface="Futura Medi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3200" dirty="0">
                <a:effectLst/>
                <a:latin typeface="Futura Medium" panose="020B0604020202020204" charset="0"/>
                <a:ea typeface="Times New Roman" panose="02020603050405020304" pitchFamily="18" charset="0"/>
              </a:rPr>
              <a:t>Interactive bar charts comparing current stock vs. minimum thresholds Risk factor gauge charts with color-coded risk levels Historical damage distribution pie charts Transport delay analysis graphs </a:t>
            </a:r>
          </a:p>
          <a:p>
            <a:endParaRPr lang="en-IN" sz="3200" dirty="0">
              <a:latin typeface="Futura Medium" panose="020B060402020202020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97EB12-A32B-22DD-08B3-06A437E1E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73" y="3252649"/>
            <a:ext cx="7771301" cy="563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E41E51-8C08-8D30-5CFC-3830F5C6AA94}"/>
              </a:ext>
            </a:extLst>
          </p:cNvPr>
          <p:cNvSpPr txBox="1"/>
          <p:nvPr/>
        </p:nvSpPr>
        <p:spPr>
          <a:xfrm>
            <a:off x="13411200" y="894341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Active Alerts</a:t>
            </a:r>
          </a:p>
        </p:txBody>
      </p:sp>
      <p:sp>
        <p:nvSpPr>
          <p:cNvPr id="60" name="Freeform 18">
            <a:extLst>
              <a:ext uri="{FF2B5EF4-FFF2-40B4-BE49-F238E27FC236}">
                <a16:creationId xmlns:a16="http://schemas.microsoft.com/office/drawing/2014/main" id="{B5EB2CA3-43DD-7C9D-562B-006CC096E1A5}"/>
              </a:ext>
            </a:extLst>
          </p:cNvPr>
          <p:cNvSpPr/>
          <p:nvPr/>
        </p:nvSpPr>
        <p:spPr>
          <a:xfrm>
            <a:off x="14957085" y="1497299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5"/>
                </a:lnTo>
                <a:lnTo>
                  <a:pt x="0" y="92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B911-3337-77A1-2CB5-65B2EC34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1CC9BF-BF3C-7AFE-7B5E-25530C17CBA0}"/>
              </a:ext>
            </a:extLst>
          </p:cNvPr>
          <p:cNvSpPr/>
          <p:nvPr/>
        </p:nvSpPr>
        <p:spPr>
          <a:xfrm rot="-5400000">
            <a:off x="419454" y="-8457846"/>
            <a:ext cx="17830091" cy="27355800"/>
          </a:xfrm>
          <a:custGeom>
            <a:avLst/>
            <a:gdLst/>
            <a:ahLst/>
            <a:cxnLst/>
            <a:rect l="l" t="t" r="r" b="b"/>
            <a:pathLst>
              <a:path w="11570830" h="15662714">
                <a:moveTo>
                  <a:pt x="0" y="0"/>
                </a:moveTo>
                <a:lnTo>
                  <a:pt x="11570830" y="0"/>
                </a:lnTo>
                <a:lnTo>
                  <a:pt x="11570830" y="15662714"/>
                </a:lnTo>
                <a:lnTo>
                  <a:pt x="0" y="1566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EAE7FF6-DC07-A21F-778F-9FC58CBE2321}"/>
              </a:ext>
            </a:extLst>
          </p:cNvPr>
          <p:cNvGrpSpPr/>
          <p:nvPr/>
        </p:nvGrpSpPr>
        <p:grpSpPr>
          <a:xfrm>
            <a:off x="152400" y="266700"/>
            <a:ext cx="17983200" cy="9829800"/>
            <a:chOff x="0" y="0"/>
            <a:chExt cx="14366210" cy="82271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61E605-B537-55C1-C7E6-8A61A784D3F9}"/>
                </a:ext>
              </a:extLst>
            </p:cNvPr>
            <p:cNvSpPr/>
            <p:nvPr/>
          </p:nvSpPr>
          <p:spPr>
            <a:xfrm>
              <a:off x="0" y="0"/>
              <a:ext cx="14366210" cy="1871173"/>
            </a:xfrm>
            <a:custGeom>
              <a:avLst/>
              <a:gdLst/>
              <a:ahLst/>
              <a:cxnLst/>
              <a:rect l="l" t="t" r="r" b="b"/>
              <a:pathLst>
                <a:path w="14366210" h="1871173">
                  <a:moveTo>
                    <a:pt x="0" y="0"/>
                  </a:moveTo>
                  <a:lnTo>
                    <a:pt x="14366210" y="0"/>
                  </a:lnTo>
                  <a:lnTo>
                    <a:pt x="14366210" y="1871173"/>
                  </a:lnTo>
                  <a:lnTo>
                    <a:pt x="0" y="1871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99237"/>
              </a:stretch>
            </a:blipFill>
          </p:spPr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2B03317-D8EE-A085-E866-4544409B8ABD}"/>
                </a:ext>
              </a:extLst>
            </p:cNvPr>
            <p:cNvGrpSpPr/>
            <p:nvPr/>
          </p:nvGrpSpPr>
          <p:grpSpPr>
            <a:xfrm>
              <a:off x="0" y="1794834"/>
              <a:ext cx="14366210" cy="6432343"/>
              <a:chOff x="0" y="0"/>
              <a:chExt cx="2837770" cy="1270586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C6CA598-8623-FE15-BAB4-484DAF50B8B8}"/>
                  </a:ext>
                </a:extLst>
              </p:cNvPr>
              <p:cNvSpPr/>
              <p:nvPr/>
            </p:nvSpPr>
            <p:spPr>
              <a:xfrm>
                <a:off x="0" y="0"/>
                <a:ext cx="2837770" cy="1270586"/>
              </a:xfrm>
              <a:custGeom>
                <a:avLst/>
                <a:gdLst/>
                <a:ahLst/>
                <a:cxnLst/>
                <a:rect l="l" t="t" r="r" b="b"/>
                <a:pathLst>
                  <a:path w="2837770" h="1270586">
                    <a:moveTo>
                      <a:pt x="0" y="0"/>
                    </a:moveTo>
                    <a:lnTo>
                      <a:pt x="2837770" y="0"/>
                    </a:lnTo>
                    <a:lnTo>
                      <a:pt x="2837770" y="1270586"/>
                    </a:lnTo>
                    <a:lnTo>
                      <a:pt x="0" y="1270586"/>
                    </a:lnTo>
                    <a:close/>
                  </a:path>
                </a:pathLst>
              </a:custGeom>
              <a:solidFill>
                <a:srgbClr val="E8E8E8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E6EEC8D-01E4-5CEF-5360-CB1D767A7C19}"/>
                  </a:ext>
                </a:extLst>
              </p:cNvPr>
              <p:cNvSpPr txBox="1"/>
              <p:nvPr/>
            </p:nvSpPr>
            <p:spPr>
              <a:xfrm>
                <a:off x="0" y="-190500"/>
                <a:ext cx="2837770" cy="146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35"/>
                  </a:lnSpc>
                </a:pPr>
                <a:endParaRPr/>
              </a:p>
            </p:txBody>
          </p:sp>
        </p:grp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56293CB-DF2F-A704-CDF2-67BD238EFF42}"/>
              </a:ext>
            </a:extLst>
          </p:cNvPr>
          <p:cNvSpPr/>
          <p:nvPr/>
        </p:nvSpPr>
        <p:spPr>
          <a:xfrm>
            <a:off x="16916400" y="1790700"/>
            <a:ext cx="530761" cy="922916"/>
          </a:xfrm>
          <a:custGeom>
            <a:avLst/>
            <a:gdLst/>
            <a:ahLst/>
            <a:cxnLst/>
            <a:rect l="l" t="t" r="r" b="b"/>
            <a:pathLst>
              <a:path w="530761" h="922916">
                <a:moveTo>
                  <a:pt x="0" y="0"/>
                </a:moveTo>
                <a:lnTo>
                  <a:pt x="530761" y="0"/>
                </a:lnTo>
                <a:lnTo>
                  <a:pt x="530761" y="922916"/>
                </a:lnTo>
                <a:lnTo>
                  <a:pt x="0" y="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75">
            <a:extLst>
              <a:ext uri="{FF2B5EF4-FFF2-40B4-BE49-F238E27FC236}">
                <a16:creationId xmlns:a16="http://schemas.microsoft.com/office/drawing/2014/main" id="{191617AD-8AB5-FFC1-DEF6-CFF283A5DF37}"/>
              </a:ext>
            </a:extLst>
          </p:cNvPr>
          <p:cNvSpPr txBox="1"/>
          <p:nvPr/>
        </p:nvSpPr>
        <p:spPr>
          <a:xfrm>
            <a:off x="-609600" y="1315539"/>
            <a:ext cx="11734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46"/>
              </a:lnSpc>
            </a:pPr>
            <a:r>
              <a:rPr lang="en-US" sz="6000" dirty="0">
                <a:solidFill>
                  <a:srgbClr val="000000"/>
                </a:solidFill>
                <a:latin typeface="Saint George"/>
                <a:ea typeface="Saint George"/>
                <a:cs typeface="Saint George"/>
                <a:sym typeface="Saint George"/>
              </a:rPr>
              <a:t>Milestone 4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D6D7F-8218-1F3A-A42D-9DE76F8A7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1" y="2679482"/>
            <a:ext cx="7785169" cy="6290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EF5C7-4952-B2CD-AA93-C6FE2C29E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91" y="2679482"/>
            <a:ext cx="8653202" cy="6290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FA814-F66C-B09A-96CB-CDFA9504096C}"/>
              </a:ext>
            </a:extLst>
          </p:cNvPr>
          <p:cNvSpPr txBox="1"/>
          <p:nvPr/>
        </p:nvSpPr>
        <p:spPr>
          <a:xfrm>
            <a:off x="1600200" y="9022107"/>
            <a:ext cx="636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Real-time Inventory Level and Risk Factor Tracking 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D14F9-83BF-0256-0E22-E5CDB3B36390}"/>
              </a:ext>
            </a:extLst>
          </p:cNvPr>
          <p:cNvSpPr txBox="1"/>
          <p:nvPr/>
        </p:nvSpPr>
        <p:spPr>
          <a:xfrm>
            <a:off x="10439400" y="9022107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Visual representation of Damage and Transport Delays by Product</a:t>
            </a:r>
          </a:p>
        </p:txBody>
      </p:sp>
    </p:spTree>
    <p:extLst>
      <p:ext uri="{BB962C8B-B14F-4D97-AF65-F5344CB8AC3E}">
        <p14:creationId xmlns:p14="http://schemas.microsoft.com/office/powerpoint/2010/main" val="181189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1175</Words>
  <Application>Microsoft Office PowerPoint</Application>
  <PresentationFormat>Custom</PresentationFormat>
  <Paragraphs>188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Futura</vt:lpstr>
      <vt:lpstr>Futura Medium</vt:lpstr>
      <vt:lpstr>Bauhaus 93</vt:lpstr>
      <vt:lpstr>Arial Black</vt:lpstr>
      <vt:lpstr>Arial</vt:lpstr>
      <vt:lpstr>Saint George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Gradient UI Introduction To Philosophy Slides</dc:title>
  <dc:creator>Acer</dc:creator>
  <cp:lastModifiedBy>Neeraj Jaiswal</cp:lastModifiedBy>
  <cp:revision>2</cp:revision>
  <dcterms:created xsi:type="dcterms:W3CDTF">2006-08-16T00:00:00Z</dcterms:created>
  <dcterms:modified xsi:type="dcterms:W3CDTF">2025-01-28T10:22:49Z</dcterms:modified>
  <dc:identifier>DAGdd9HADdw</dc:identifier>
</cp:coreProperties>
</file>